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81" r:id="rId6"/>
    <p:sldId id="266" r:id="rId7"/>
    <p:sldId id="267" r:id="rId8"/>
    <p:sldId id="268" r:id="rId9"/>
    <p:sldId id="282" r:id="rId10"/>
    <p:sldId id="271" r:id="rId11"/>
    <p:sldId id="273" r:id="rId12"/>
    <p:sldId id="275" r:id="rId13"/>
    <p:sldId id="276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0204C"/>
    <a:srgbClr val="0C2150"/>
    <a:srgbClr val="11244B"/>
    <a:srgbClr val="191E43"/>
    <a:srgbClr val="0E114E"/>
    <a:srgbClr val="122B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7DA18-4FB1-4EF9-97E3-F5612B34FBCD}" type="datetimeFigureOut">
              <a:rPr lang="es-ES"/>
              <a:pPr>
                <a:defRPr/>
              </a:pPr>
              <a:t>27/06/2017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97BFD-F82F-4D21-AA4A-8FC48A80F2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4319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D13D6-6019-48B3-8A40-943D2DA30287}" type="datetimeFigureOut">
              <a:rPr lang="es-ES"/>
              <a:pPr>
                <a:defRPr/>
              </a:pPr>
              <a:t>27/06/2017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3AFBA-FF6E-4BD1-AEA4-5B6E33EEB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3252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07285-ABD1-4042-9631-F9900213CB45}" type="datetimeFigureOut">
              <a:rPr lang="es-ES"/>
              <a:pPr>
                <a:defRPr/>
              </a:pPr>
              <a:t>27/06/2017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2028C-C05B-475E-93B4-9068924CE7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7897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FB33D-E95D-4317-A17D-16718A8CE788}" type="datetimeFigureOut">
              <a:rPr lang="es-ES"/>
              <a:pPr>
                <a:defRPr/>
              </a:pPr>
              <a:t>27/06/2017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D6157-60EA-487C-A20D-F6437ADB13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7326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3EDDB-C402-4413-B1C2-2528301CDCBC}" type="datetimeFigureOut">
              <a:rPr lang="es-ES"/>
              <a:pPr>
                <a:defRPr/>
              </a:pPr>
              <a:t>27/06/2017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C75EE-02C6-4CB1-81E1-659128BB0B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7129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270F-59C0-4768-B31B-86BAC8C3F173}" type="datetimeFigureOut">
              <a:rPr lang="es-ES"/>
              <a:pPr>
                <a:defRPr/>
              </a:pPr>
              <a:t>27/06/2017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0D15F-9245-4708-8FB9-6EA5564E3C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0379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03F2D-A3C7-4241-B3C3-B08994957788}" type="datetimeFigureOut">
              <a:rPr lang="es-ES"/>
              <a:pPr>
                <a:defRPr/>
              </a:pPr>
              <a:t>27/06/2017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7E533-8442-4C8F-ADAD-12B0D153C5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3915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DAC0A-5317-49E0-9DF9-4AF3F264C78C}" type="datetimeFigureOut">
              <a:rPr lang="es-ES"/>
              <a:pPr>
                <a:defRPr/>
              </a:pPr>
              <a:t>27/06/2017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1CC87-B3B9-42A5-98A1-185CEFDBFA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6078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8AD74-DB2A-4470-8BE7-5DE6A2A7B513}" type="datetimeFigureOut">
              <a:rPr lang="es-ES"/>
              <a:pPr>
                <a:defRPr/>
              </a:pPr>
              <a:t>27/06/2017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13F56-B753-48B7-97EA-AAA815289D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5416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DA732-A0A6-4F2A-B479-28E7F17D1977}" type="datetimeFigureOut">
              <a:rPr lang="es-ES"/>
              <a:pPr>
                <a:defRPr/>
              </a:pPr>
              <a:t>27/06/2017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289A4-D5B8-43A1-B2D6-739D71CE60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8089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27687-4945-44E7-AF6B-87FE19A39969}" type="datetimeFigureOut">
              <a:rPr lang="es-ES"/>
              <a:pPr>
                <a:defRPr/>
              </a:pPr>
              <a:t>27/06/2017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E691E-CFDD-4412-A5B2-92D57C168F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2052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CE9D98-5901-44F9-9628-5F11D65BAC59}" type="datetimeFigureOut">
              <a:rPr lang="es-ES"/>
              <a:pPr>
                <a:defRPr/>
              </a:pPr>
              <a:t>27/06/2017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F8FA4-2DFB-42C1-A4FF-50395E5AA4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EA-URF-Validation@ec.europa.e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portal/desktop/en/funding/reference_doc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porta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32048" y="2060848"/>
            <a:ext cx="8100392" cy="22322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endParaRPr lang="en-US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 err="1"/>
              <a:t>Registro</a:t>
            </a:r>
            <a:r>
              <a:rPr lang="en-US" sz="3400" b="1" dirty="0"/>
              <a:t>, </a:t>
            </a:r>
            <a:r>
              <a:rPr lang="en-US" sz="3400" b="1" dirty="0" err="1"/>
              <a:t>Validación</a:t>
            </a:r>
            <a:r>
              <a:rPr lang="en-US" sz="3400" b="1" dirty="0"/>
              <a:t> de </a:t>
            </a:r>
            <a:r>
              <a:rPr lang="en-US" sz="3400" b="1" dirty="0" err="1"/>
              <a:t>entidades</a:t>
            </a:r>
            <a:r>
              <a:rPr lang="en-US" sz="3400" b="1" dirty="0"/>
              <a:t> </a:t>
            </a:r>
            <a:r>
              <a:rPr lang="en-US" sz="3400" b="1" dirty="0" err="1"/>
              <a:t>jurídicas</a:t>
            </a:r>
            <a:r>
              <a:rPr lang="en-US" sz="3400" b="1" dirty="0"/>
              <a:t> y </a:t>
            </a:r>
            <a:r>
              <a:rPr lang="en-US" sz="3400" b="1" dirty="0" err="1"/>
              <a:t>comprobación</a:t>
            </a:r>
            <a:r>
              <a:rPr lang="en-US" sz="3400" b="1" dirty="0"/>
              <a:t> de la </a:t>
            </a:r>
            <a:r>
              <a:rPr lang="en-US" sz="3400" b="1" dirty="0" err="1"/>
              <a:t>capacidad</a:t>
            </a:r>
            <a:r>
              <a:rPr lang="en-US" sz="3400" b="1" dirty="0"/>
              <a:t> </a:t>
            </a:r>
            <a:r>
              <a:rPr lang="en-US" sz="3400" b="1" dirty="0" err="1"/>
              <a:t>financiera</a:t>
            </a:r>
            <a:r>
              <a:rPr lang="en-US" sz="34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2 Rectángulo"/>
          <p:cNvSpPr>
            <a:spLocks noChangeArrowheads="1"/>
          </p:cNvSpPr>
          <p:nvPr/>
        </p:nvSpPr>
        <p:spPr bwMode="auto">
          <a:xfrm>
            <a:off x="323850" y="333375"/>
            <a:ext cx="2557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ES" b="1" dirty="0">
                <a:solidFill>
                  <a:schemeClr val="bg1"/>
                </a:solidFill>
              </a:rPr>
              <a:t>2. Proceso de registro </a:t>
            </a:r>
            <a:r>
              <a:rPr lang="es-ES" altLang="es-ES" b="1" dirty="0" smtClean="0">
                <a:solidFill>
                  <a:schemeClr val="bg1"/>
                </a:solidFill>
              </a:rPr>
              <a:t>(7)</a:t>
            </a:r>
            <a:endParaRPr lang="es-ES" altLang="es-ES" b="1" dirty="0">
              <a:solidFill>
                <a:schemeClr val="bg1"/>
              </a:solidFill>
            </a:endParaRP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8164513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2 Rectángulo"/>
          <p:cNvSpPr>
            <a:spLocks noChangeArrowheads="1"/>
          </p:cNvSpPr>
          <p:nvPr/>
        </p:nvSpPr>
        <p:spPr bwMode="auto">
          <a:xfrm>
            <a:off x="323850" y="333375"/>
            <a:ext cx="2674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ES" b="1">
                <a:solidFill>
                  <a:schemeClr val="bg1"/>
                </a:solidFill>
              </a:rPr>
              <a:t>2. Proceso de registro (10)</a:t>
            </a:r>
          </a:p>
        </p:txBody>
      </p:sp>
      <p:sp>
        <p:nvSpPr>
          <p:cNvPr id="15365" name="4 Rectángulo"/>
          <p:cNvSpPr>
            <a:spLocks noChangeArrowheads="1"/>
          </p:cNvSpPr>
          <p:nvPr/>
        </p:nvSpPr>
        <p:spPr bwMode="auto">
          <a:xfrm>
            <a:off x="0" y="112553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s-ES" altLang="es-ES" dirty="0"/>
          </a:p>
          <a:p>
            <a:r>
              <a:rPr lang="en-US" altLang="es-ES" dirty="0">
                <a:solidFill>
                  <a:schemeClr val="tx2"/>
                </a:solidFill>
              </a:rPr>
              <a:t>Si el </a:t>
            </a:r>
            <a:r>
              <a:rPr lang="en-US" altLang="es-ES" dirty="0" err="1">
                <a:solidFill>
                  <a:schemeClr val="tx2"/>
                </a:solidFill>
              </a:rPr>
              <a:t>participante</a:t>
            </a:r>
            <a:r>
              <a:rPr lang="en-US" altLang="es-ES" dirty="0">
                <a:solidFill>
                  <a:schemeClr val="tx2"/>
                </a:solidFill>
              </a:rPr>
              <a:t> </a:t>
            </a:r>
            <a:r>
              <a:rPr lang="en-US" altLang="es-ES" dirty="0" err="1" smtClean="0">
                <a:solidFill>
                  <a:schemeClr val="tx2"/>
                </a:solidFill>
              </a:rPr>
              <a:t>es</a:t>
            </a:r>
            <a:r>
              <a:rPr lang="en-US" altLang="es-ES" dirty="0" smtClean="0">
                <a:solidFill>
                  <a:schemeClr val="tx2"/>
                </a:solidFill>
              </a:rPr>
              <a:t> </a:t>
            </a:r>
            <a:r>
              <a:rPr lang="en-US" altLang="es-ES" dirty="0" err="1" smtClean="0">
                <a:solidFill>
                  <a:schemeClr val="tx2"/>
                </a:solidFill>
              </a:rPr>
              <a:t>una</a:t>
            </a:r>
            <a:r>
              <a:rPr lang="en-US" altLang="es-ES" dirty="0" smtClean="0">
                <a:solidFill>
                  <a:schemeClr val="tx2"/>
                </a:solidFill>
              </a:rPr>
              <a:t> PYME </a:t>
            </a:r>
            <a:r>
              <a:rPr lang="en-US" altLang="es-ES" dirty="0">
                <a:solidFill>
                  <a:schemeClr val="tx2"/>
                </a:solidFill>
              </a:rPr>
              <a:t>(</a:t>
            </a:r>
            <a:r>
              <a:rPr lang="en-US" altLang="es-ES" dirty="0" smtClean="0">
                <a:solidFill>
                  <a:schemeClr val="tx2"/>
                </a:solidFill>
              </a:rPr>
              <a:t>SME en </a:t>
            </a:r>
            <a:r>
              <a:rPr lang="en-US" altLang="es-ES" dirty="0" err="1" smtClean="0">
                <a:solidFill>
                  <a:schemeClr val="tx2"/>
                </a:solidFill>
              </a:rPr>
              <a:t>sus</a:t>
            </a:r>
            <a:r>
              <a:rPr lang="en-US" altLang="es-ES" dirty="0" smtClean="0">
                <a:solidFill>
                  <a:schemeClr val="tx2"/>
                </a:solidFill>
              </a:rPr>
              <a:t> </a:t>
            </a:r>
            <a:r>
              <a:rPr lang="en-US" altLang="es-ES" dirty="0" err="1" smtClean="0">
                <a:solidFill>
                  <a:schemeClr val="tx2"/>
                </a:solidFill>
              </a:rPr>
              <a:t>siglas</a:t>
            </a:r>
            <a:r>
              <a:rPr lang="en-US" altLang="es-ES" dirty="0" smtClean="0">
                <a:solidFill>
                  <a:schemeClr val="tx2"/>
                </a:solidFill>
              </a:rPr>
              <a:t> en </a:t>
            </a:r>
            <a:r>
              <a:rPr lang="en-US" altLang="es-ES" dirty="0" err="1" smtClean="0">
                <a:solidFill>
                  <a:schemeClr val="tx2"/>
                </a:solidFill>
              </a:rPr>
              <a:t>inglés</a:t>
            </a:r>
            <a:r>
              <a:rPr lang="en-US" altLang="es-ES" dirty="0" smtClean="0">
                <a:solidFill>
                  <a:schemeClr val="tx2"/>
                </a:solidFill>
              </a:rPr>
              <a:t>), </a:t>
            </a:r>
            <a:r>
              <a:rPr lang="en-US" altLang="es-ES" dirty="0" err="1" smtClean="0">
                <a:solidFill>
                  <a:schemeClr val="tx2"/>
                </a:solidFill>
              </a:rPr>
              <a:t>puede</a:t>
            </a:r>
            <a:r>
              <a:rPr lang="en-US" altLang="es-ES" dirty="0" smtClean="0">
                <a:solidFill>
                  <a:schemeClr val="tx2"/>
                </a:solidFill>
              </a:rPr>
              <a:t> </a:t>
            </a:r>
            <a:r>
              <a:rPr lang="en-US" altLang="es-ES" dirty="0" err="1" smtClean="0">
                <a:solidFill>
                  <a:schemeClr val="tx2"/>
                </a:solidFill>
              </a:rPr>
              <a:t>ayudarse</a:t>
            </a:r>
            <a:r>
              <a:rPr lang="en-US" altLang="es-ES" dirty="0" smtClean="0">
                <a:solidFill>
                  <a:schemeClr val="tx2"/>
                </a:solidFill>
              </a:rPr>
              <a:t> de la </a:t>
            </a:r>
            <a:r>
              <a:rPr lang="en-US" altLang="es-ES" dirty="0" err="1" smtClean="0">
                <a:solidFill>
                  <a:schemeClr val="tx2"/>
                </a:solidFill>
              </a:rPr>
              <a:t>guía</a:t>
            </a:r>
            <a:r>
              <a:rPr lang="en-US" altLang="es-ES" dirty="0" smtClean="0">
                <a:solidFill>
                  <a:schemeClr val="tx2"/>
                </a:solidFill>
              </a:rPr>
              <a:t> de </a:t>
            </a:r>
            <a:r>
              <a:rPr lang="en-US" altLang="es-ES" dirty="0" err="1" smtClean="0">
                <a:solidFill>
                  <a:schemeClr val="tx2"/>
                </a:solidFill>
              </a:rPr>
              <a:t>autoevaluación</a:t>
            </a:r>
            <a:r>
              <a:rPr lang="en-US" altLang="es-ES" dirty="0" smtClean="0">
                <a:solidFill>
                  <a:schemeClr val="tx2"/>
                </a:solidFill>
              </a:rPr>
              <a:t> </a:t>
            </a:r>
            <a:r>
              <a:rPr lang="en-US" altLang="es-ES" dirty="0" err="1" smtClean="0">
                <a:solidFill>
                  <a:schemeClr val="tx2"/>
                </a:solidFill>
              </a:rPr>
              <a:t>para</a:t>
            </a:r>
            <a:r>
              <a:rPr lang="en-US" altLang="es-ES" dirty="0" smtClean="0">
                <a:solidFill>
                  <a:schemeClr val="tx2"/>
                </a:solidFill>
              </a:rPr>
              <a:t> PYMES (</a:t>
            </a:r>
            <a:r>
              <a:rPr lang="en-US" altLang="es-ES" dirty="0" err="1" smtClean="0">
                <a:solidFill>
                  <a:schemeClr val="tx2"/>
                </a:solidFill>
              </a:rPr>
              <a:t>documento</a:t>
            </a:r>
            <a:r>
              <a:rPr lang="en-US" altLang="es-ES" dirty="0" smtClean="0">
                <a:solidFill>
                  <a:schemeClr val="tx2"/>
                </a:solidFill>
              </a:rPr>
              <a:t> </a:t>
            </a:r>
            <a:r>
              <a:rPr lang="en-US" altLang="es-ES" dirty="0" err="1" smtClean="0">
                <a:solidFill>
                  <a:schemeClr val="tx2"/>
                </a:solidFill>
              </a:rPr>
              <a:t>adjunto</a:t>
            </a:r>
            <a:r>
              <a:rPr lang="en-US" altLang="es-ES" dirty="0" smtClean="0">
                <a:solidFill>
                  <a:schemeClr val="tx2"/>
                </a:solidFill>
              </a:rPr>
              <a:t> en </a:t>
            </a:r>
            <a:r>
              <a:rPr lang="en-US" altLang="es-ES" dirty="0" err="1" smtClean="0">
                <a:solidFill>
                  <a:schemeClr val="tx2"/>
                </a:solidFill>
              </a:rPr>
              <a:t>archivos</a:t>
            </a:r>
            <a:r>
              <a:rPr lang="en-US" altLang="es-ES" dirty="0" smtClean="0">
                <a:solidFill>
                  <a:schemeClr val="tx2"/>
                </a:solidFill>
              </a:rPr>
              <a:t> </a:t>
            </a:r>
            <a:r>
              <a:rPr lang="en-US" altLang="es-ES" dirty="0" err="1" smtClean="0">
                <a:solidFill>
                  <a:schemeClr val="tx2"/>
                </a:solidFill>
              </a:rPr>
              <a:t>adicionales</a:t>
            </a:r>
            <a:r>
              <a:rPr lang="en-US" altLang="es-ES" dirty="0" smtClean="0">
                <a:solidFill>
                  <a:schemeClr val="tx2"/>
                </a:solidFill>
              </a:rPr>
              <a:t>): </a:t>
            </a:r>
            <a:endParaRPr lang="en-US" altLang="es-ES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7" y="1980369"/>
            <a:ext cx="5328593" cy="470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2 Rectángulo"/>
          <p:cNvSpPr>
            <a:spLocks noChangeArrowheads="1"/>
          </p:cNvSpPr>
          <p:nvPr/>
        </p:nvSpPr>
        <p:spPr bwMode="auto">
          <a:xfrm>
            <a:off x="323850" y="333375"/>
            <a:ext cx="279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ES" b="1">
                <a:solidFill>
                  <a:schemeClr val="bg1"/>
                </a:solidFill>
              </a:rPr>
              <a:t>3. Proceso de validación (1)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11188" y="1582738"/>
            <a:ext cx="7993062" cy="40626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Una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vez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que el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participante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se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autorregistra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recibe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un 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e-mail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automático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con 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la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referencia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PIC 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(participant identification code) y 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un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resumen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su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autorregistro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Cuando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se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abre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la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preparación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del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acuerdo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subvención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con la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Comisión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para 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las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propuestas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que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han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tendio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éxito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,  de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ser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necesario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, los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servicios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validación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de la REA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contactan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a los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participantes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con un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mensaje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genérico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informando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de los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documentos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necesarios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para ser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validados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Los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documentos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pueden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ser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subidos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directamente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al Portal del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Participante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o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enviados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a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través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de email a </a:t>
            </a:r>
            <a:endParaRPr lang="es-ES" sz="200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schemeClr val="tx2"/>
                </a:solidFill>
                <a:latin typeface="+mn-lt"/>
                <a:cs typeface="+mn-cs"/>
                <a:hlinkClick r:id="rId3"/>
              </a:rPr>
              <a:t>REA-URF-Validation@ec.europa.eu</a:t>
            </a:r>
            <a:r>
              <a:rPr lang="es-ES" sz="2000" dirty="0">
                <a:solidFill>
                  <a:schemeClr val="tx2"/>
                </a:solidFill>
                <a:latin typeface="+mn-lt"/>
                <a:cs typeface="+mn-cs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2 Rectángulo"/>
          <p:cNvSpPr>
            <a:spLocks noChangeArrowheads="1"/>
          </p:cNvSpPr>
          <p:nvPr/>
        </p:nvSpPr>
        <p:spPr bwMode="auto">
          <a:xfrm>
            <a:off x="323850" y="333375"/>
            <a:ext cx="279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ES" b="1">
                <a:solidFill>
                  <a:schemeClr val="bg1"/>
                </a:solidFill>
              </a:rPr>
              <a:t>3. Proceso de validación (2)</a:t>
            </a:r>
          </a:p>
        </p:txBody>
      </p:sp>
      <p:sp>
        <p:nvSpPr>
          <p:cNvPr id="18436" name="4 Rectángulo"/>
          <p:cNvSpPr>
            <a:spLocks noChangeArrowheads="1"/>
          </p:cNvSpPr>
          <p:nvPr/>
        </p:nvSpPr>
        <p:spPr bwMode="auto">
          <a:xfrm>
            <a:off x="755650" y="1997075"/>
            <a:ext cx="7488238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altLang="es-ES" sz="2000" b="1" dirty="0" err="1">
                <a:solidFill>
                  <a:srgbClr val="002060"/>
                </a:solidFill>
                <a:latin typeface="+mn-lt"/>
                <a:cs typeface="+mn-cs"/>
              </a:rPr>
              <a:t>Documentos</a:t>
            </a:r>
            <a:r>
              <a:rPr lang="en-US" altLang="es-ES" sz="2000" b="1" dirty="0">
                <a:solidFill>
                  <a:srgbClr val="002060"/>
                </a:solidFill>
                <a:latin typeface="+mn-lt"/>
                <a:cs typeface="+mn-cs"/>
              </a:rPr>
              <a:t> a </a:t>
            </a:r>
            <a:r>
              <a:rPr lang="en-US" altLang="es-ES" sz="2000" b="1" dirty="0" err="1">
                <a:solidFill>
                  <a:srgbClr val="002060"/>
                </a:solidFill>
                <a:latin typeface="+mn-lt"/>
                <a:cs typeface="+mn-cs"/>
              </a:rPr>
              <a:t>enviar</a:t>
            </a:r>
            <a:r>
              <a:rPr lang="en-US" altLang="es-ES" sz="2000" b="1" dirty="0">
                <a:solidFill>
                  <a:srgbClr val="002060"/>
                </a:solidFill>
                <a:latin typeface="+mn-lt"/>
                <a:cs typeface="+mn-cs"/>
              </a:rPr>
              <a:t> (</a:t>
            </a:r>
            <a:r>
              <a:rPr lang="en-US" altLang="es-ES" sz="2000" b="1" dirty="0" err="1">
                <a:solidFill>
                  <a:srgbClr val="002060"/>
                </a:solidFill>
                <a:latin typeface="+mn-lt"/>
                <a:cs typeface="+mn-cs"/>
              </a:rPr>
              <a:t>i</a:t>
            </a:r>
            <a:r>
              <a:rPr lang="en-US" altLang="es-ES" sz="2000" b="1" dirty="0">
                <a:solidFill>
                  <a:srgbClr val="002060"/>
                </a:solidFill>
                <a:latin typeface="+mn-lt"/>
                <a:cs typeface="+mn-cs"/>
              </a:rPr>
              <a:t>):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altLang="es-ES" sz="20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El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Formulario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de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Entidad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Jurídica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s-ES" sz="2000" dirty="0" err="1" smtClean="0">
                <a:solidFill>
                  <a:srgbClr val="002060"/>
                </a:solidFill>
                <a:latin typeface="+mn-lt"/>
                <a:cs typeface="+mn-cs"/>
              </a:rPr>
              <a:t>pública</a:t>
            </a:r>
            <a:r>
              <a:rPr lang="en-US" altLang="es-ES" sz="2000" dirty="0" smtClean="0">
                <a:solidFill>
                  <a:srgbClr val="002060"/>
                </a:solidFill>
                <a:latin typeface="+mn-lt"/>
                <a:cs typeface="+mn-cs"/>
              </a:rPr>
              <a:t> o </a:t>
            </a:r>
            <a:r>
              <a:rPr lang="en-US" altLang="es-ES" sz="2000" dirty="0" err="1" smtClean="0">
                <a:solidFill>
                  <a:srgbClr val="002060"/>
                </a:solidFill>
                <a:latin typeface="+mn-lt"/>
                <a:cs typeface="+mn-cs"/>
              </a:rPr>
              <a:t>privada</a:t>
            </a:r>
            <a:r>
              <a:rPr lang="en-US" altLang="es-ES" sz="2000" dirty="0" smtClean="0">
                <a:solidFill>
                  <a:srgbClr val="002060"/>
                </a:solidFill>
                <a:latin typeface="+mn-lt"/>
                <a:cs typeface="+mn-cs"/>
              </a:rPr>
              <a:t> (Legal 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Entity Form),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fechado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,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debidamente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cumplimentado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,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firmado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y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sellado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s-ES" sz="2000" dirty="0" smtClean="0">
                <a:solidFill>
                  <a:srgbClr val="002060"/>
                </a:solidFill>
                <a:latin typeface="+mn-lt"/>
                <a:cs typeface="+mn-cs"/>
              </a:rPr>
              <a:t>;</a:t>
            </a:r>
            <a:endParaRPr lang="en-US" altLang="es-ES" sz="200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s-ES" sz="200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Documento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oficial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con el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número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VAT;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s-ES" sz="200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Para las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entidades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públicas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: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una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copia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de la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resolución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/ley/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decreto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/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decisión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o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cualquier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otro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documento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oficial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por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el que se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estableció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  <a:latin typeface="+mn-lt"/>
                <a:cs typeface="+mn-cs"/>
              </a:rPr>
              <a:t>legalmente</a:t>
            </a:r>
            <a:r>
              <a:rPr lang="en-US" altLang="es-ES" sz="2000" dirty="0">
                <a:solidFill>
                  <a:srgbClr val="002060"/>
                </a:solidFill>
                <a:latin typeface="+mn-lt"/>
                <a:cs typeface="+mn-cs"/>
              </a:rPr>
              <a:t> la </a:t>
            </a:r>
            <a:r>
              <a:rPr lang="en-US" altLang="es-ES" sz="2000" dirty="0" err="1" smtClean="0">
                <a:solidFill>
                  <a:srgbClr val="002060"/>
                </a:solidFill>
                <a:latin typeface="+mn-lt"/>
                <a:cs typeface="+mn-cs"/>
              </a:rPr>
              <a:t>organización</a:t>
            </a:r>
            <a:r>
              <a:rPr lang="en-US" altLang="es-ES" sz="2000" dirty="0" smtClean="0">
                <a:solidFill>
                  <a:srgbClr val="002060"/>
                </a:solidFill>
                <a:latin typeface="+mn-lt"/>
                <a:cs typeface="+mn-cs"/>
              </a:rPr>
              <a:t>; </a:t>
            </a:r>
            <a:endParaRPr lang="en-US" altLang="es-ES" sz="2000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s-ES" altLang="es-ES" sz="2000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2 Rectángulo"/>
          <p:cNvSpPr>
            <a:spLocks noChangeArrowheads="1"/>
          </p:cNvSpPr>
          <p:nvPr/>
        </p:nvSpPr>
        <p:spPr bwMode="auto">
          <a:xfrm>
            <a:off x="323850" y="333375"/>
            <a:ext cx="279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ES" b="1">
                <a:solidFill>
                  <a:schemeClr val="bg1"/>
                </a:solidFill>
              </a:rPr>
              <a:t>3. Proceso de validación (3)</a:t>
            </a:r>
          </a:p>
        </p:txBody>
      </p:sp>
      <p:sp>
        <p:nvSpPr>
          <p:cNvPr id="19460" name="3 Rectángulo"/>
          <p:cNvSpPr>
            <a:spLocks noChangeArrowheads="1"/>
          </p:cNvSpPr>
          <p:nvPr/>
        </p:nvSpPr>
        <p:spPr bwMode="auto">
          <a:xfrm>
            <a:off x="250825" y="1773238"/>
            <a:ext cx="8281988" cy="45550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s-ES" altLang="es-ES" sz="20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altLang="es-ES" sz="2000" b="1" dirty="0" err="1">
                <a:solidFill>
                  <a:srgbClr val="002060"/>
                </a:solidFill>
                <a:latin typeface="+mn-lt"/>
                <a:cs typeface="+mn-cs"/>
              </a:rPr>
              <a:t>Documentos</a:t>
            </a:r>
            <a:r>
              <a:rPr lang="en-US" altLang="es-ES" sz="2000" b="1" dirty="0">
                <a:solidFill>
                  <a:srgbClr val="002060"/>
                </a:solidFill>
                <a:latin typeface="+mn-lt"/>
                <a:cs typeface="+mn-cs"/>
              </a:rPr>
              <a:t> a </a:t>
            </a:r>
            <a:r>
              <a:rPr lang="en-US" altLang="es-ES" sz="2000" b="1" dirty="0" err="1">
                <a:solidFill>
                  <a:srgbClr val="002060"/>
                </a:solidFill>
                <a:latin typeface="+mn-lt"/>
                <a:cs typeface="+mn-cs"/>
              </a:rPr>
              <a:t>enviar</a:t>
            </a:r>
            <a:r>
              <a:rPr lang="en-US" altLang="es-ES" sz="2000" b="1" dirty="0">
                <a:solidFill>
                  <a:srgbClr val="002060"/>
                </a:solidFill>
                <a:latin typeface="+mn-lt"/>
                <a:cs typeface="+mn-cs"/>
              </a:rPr>
              <a:t> (ii):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altLang="es-ES" sz="20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altLang="es-ES" dirty="0">
                <a:solidFill>
                  <a:srgbClr val="002060"/>
                </a:solidFill>
              </a:rPr>
              <a:t>Para las </a:t>
            </a:r>
            <a:r>
              <a:rPr lang="en-US" altLang="es-ES" dirty="0" err="1">
                <a:solidFill>
                  <a:srgbClr val="002060"/>
                </a:solidFill>
              </a:rPr>
              <a:t>entidades</a:t>
            </a:r>
            <a:r>
              <a:rPr lang="en-US" altLang="es-ES" dirty="0">
                <a:solidFill>
                  <a:srgbClr val="002060"/>
                </a:solidFill>
              </a:rPr>
              <a:t> </a:t>
            </a:r>
            <a:r>
              <a:rPr lang="en-US" altLang="es-ES" dirty="0" err="1">
                <a:solidFill>
                  <a:srgbClr val="002060"/>
                </a:solidFill>
              </a:rPr>
              <a:t>privadas</a:t>
            </a:r>
            <a:r>
              <a:rPr lang="en-US" altLang="es-ES" dirty="0">
                <a:solidFill>
                  <a:srgbClr val="002060"/>
                </a:solidFill>
              </a:rPr>
              <a:t>: un </a:t>
            </a:r>
            <a:r>
              <a:rPr lang="en-US" altLang="es-ES" dirty="0" err="1">
                <a:solidFill>
                  <a:srgbClr val="002060"/>
                </a:solidFill>
              </a:rPr>
              <a:t>extracto</a:t>
            </a:r>
            <a:r>
              <a:rPr lang="en-US" altLang="es-ES" dirty="0">
                <a:solidFill>
                  <a:srgbClr val="002060"/>
                </a:solidFill>
              </a:rPr>
              <a:t> del </a:t>
            </a:r>
            <a:r>
              <a:rPr lang="en-US" altLang="es-ES" dirty="0" err="1">
                <a:solidFill>
                  <a:srgbClr val="002060"/>
                </a:solidFill>
              </a:rPr>
              <a:t>registro</a:t>
            </a:r>
            <a:r>
              <a:rPr lang="en-US" altLang="es-ES" dirty="0">
                <a:solidFill>
                  <a:srgbClr val="002060"/>
                </a:solidFill>
              </a:rPr>
              <a:t> </a:t>
            </a:r>
            <a:r>
              <a:rPr lang="en-US" altLang="es-ES" dirty="0" err="1">
                <a:solidFill>
                  <a:srgbClr val="002060"/>
                </a:solidFill>
              </a:rPr>
              <a:t>en</a:t>
            </a:r>
            <a:r>
              <a:rPr lang="en-US" altLang="es-ES" dirty="0">
                <a:solidFill>
                  <a:srgbClr val="002060"/>
                </a:solidFill>
              </a:rPr>
              <a:t> la </a:t>
            </a:r>
            <a:r>
              <a:rPr lang="en-US" altLang="es-ES" dirty="0" err="1">
                <a:solidFill>
                  <a:srgbClr val="002060"/>
                </a:solidFill>
              </a:rPr>
              <a:t>Cámara</a:t>
            </a:r>
            <a:r>
              <a:rPr lang="en-US" altLang="es-ES" dirty="0">
                <a:solidFill>
                  <a:srgbClr val="002060"/>
                </a:solidFill>
              </a:rPr>
              <a:t> de </a:t>
            </a:r>
            <a:r>
              <a:rPr lang="en-US" altLang="es-ES" dirty="0" err="1">
                <a:solidFill>
                  <a:srgbClr val="002060"/>
                </a:solidFill>
              </a:rPr>
              <a:t>Comercio</a:t>
            </a:r>
            <a:r>
              <a:rPr lang="en-US" altLang="es-ES" dirty="0">
                <a:solidFill>
                  <a:srgbClr val="002060"/>
                </a:solidFill>
              </a:rPr>
              <a:t> (o </a:t>
            </a:r>
            <a:r>
              <a:rPr lang="en-US" altLang="es-ES" dirty="0" err="1">
                <a:solidFill>
                  <a:srgbClr val="002060"/>
                </a:solidFill>
              </a:rPr>
              <a:t>su</a:t>
            </a:r>
            <a:r>
              <a:rPr lang="en-US" altLang="es-ES" dirty="0">
                <a:solidFill>
                  <a:srgbClr val="002060"/>
                </a:solidFill>
              </a:rPr>
              <a:t> </a:t>
            </a:r>
            <a:r>
              <a:rPr lang="en-US" altLang="es-ES" dirty="0" err="1">
                <a:solidFill>
                  <a:srgbClr val="002060"/>
                </a:solidFill>
              </a:rPr>
              <a:t>equivalente</a:t>
            </a:r>
            <a:r>
              <a:rPr lang="en-US" altLang="es-ES" dirty="0">
                <a:solidFill>
                  <a:srgbClr val="002060"/>
                </a:solidFill>
              </a:rPr>
              <a:t>: </a:t>
            </a:r>
            <a:r>
              <a:rPr lang="en-US" altLang="es-ES" dirty="0" err="1">
                <a:solidFill>
                  <a:srgbClr val="002060"/>
                </a:solidFill>
              </a:rPr>
              <a:t>Registro</a:t>
            </a:r>
            <a:r>
              <a:rPr lang="en-US" altLang="es-ES" dirty="0">
                <a:solidFill>
                  <a:srgbClr val="002060"/>
                </a:solidFill>
              </a:rPr>
              <a:t> de </a:t>
            </a:r>
            <a:r>
              <a:rPr lang="en-US" altLang="es-ES" dirty="0" err="1">
                <a:solidFill>
                  <a:srgbClr val="002060"/>
                </a:solidFill>
              </a:rPr>
              <a:t>Empresas</a:t>
            </a:r>
            <a:r>
              <a:rPr lang="en-US" altLang="es-ES" dirty="0">
                <a:solidFill>
                  <a:srgbClr val="002060"/>
                </a:solidFill>
              </a:rPr>
              <a:t>, </a:t>
            </a:r>
            <a:r>
              <a:rPr lang="en-US" altLang="es-ES" dirty="0" err="1">
                <a:solidFill>
                  <a:srgbClr val="002060"/>
                </a:solidFill>
              </a:rPr>
              <a:t>Diario</a:t>
            </a:r>
            <a:r>
              <a:rPr lang="en-US" altLang="es-ES" dirty="0">
                <a:solidFill>
                  <a:srgbClr val="002060"/>
                </a:solidFill>
              </a:rPr>
              <a:t> </a:t>
            </a:r>
            <a:r>
              <a:rPr lang="en-US" altLang="es-ES" dirty="0" err="1">
                <a:solidFill>
                  <a:srgbClr val="002060"/>
                </a:solidFill>
              </a:rPr>
              <a:t>Oficial</a:t>
            </a:r>
            <a:r>
              <a:rPr lang="en-US" altLang="es-ES" dirty="0">
                <a:solidFill>
                  <a:srgbClr val="002060"/>
                </a:solidFill>
              </a:rPr>
              <a:t>, etc.) que </a:t>
            </a:r>
            <a:r>
              <a:rPr lang="en-US" altLang="es-ES" dirty="0" err="1">
                <a:solidFill>
                  <a:srgbClr val="002060"/>
                </a:solidFill>
              </a:rPr>
              <a:t>muestre</a:t>
            </a:r>
            <a:r>
              <a:rPr lang="en-US" altLang="es-ES" dirty="0">
                <a:solidFill>
                  <a:srgbClr val="002060"/>
                </a:solidFill>
              </a:rPr>
              <a:t> el </a:t>
            </a:r>
            <a:r>
              <a:rPr lang="en-US" altLang="es-ES" dirty="0" err="1">
                <a:solidFill>
                  <a:srgbClr val="002060"/>
                </a:solidFill>
              </a:rPr>
              <a:t>nombre</a:t>
            </a:r>
            <a:r>
              <a:rPr lang="en-US" altLang="es-ES" dirty="0">
                <a:solidFill>
                  <a:srgbClr val="002060"/>
                </a:solidFill>
              </a:rPr>
              <a:t> de la </a:t>
            </a:r>
            <a:r>
              <a:rPr lang="en-US" altLang="es-ES" dirty="0" err="1">
                <a:solidFill>
                  <a:srgbClr val="002060"/>
                </a:solidFill>
              </a:rPr>
              <a:t>organización</a:t>
            </a:r>
            <a:r>
              <a:rPr lang="en-US" altLang="es-ES" dirty="0">
                <a:solidFill>
                  <a:srgbClr val="002060"/>
                </a:solidFill>
              </a:rPr>
              <a:t>, la </a:t>
            </a:r>
            <a:r>
              <a:rPr lang="en-US" altLang="es-ES" dirty="0" err="1">
                <a:solidFill>
                  <a:srgbClr val="002060"/>
                </a:solidFill>
              </a:rPr>
              <a:t>direción</a:t>
            </a:r>
            <a:r>
              <a:rPr lang="en-US" altLang="es-ES" dirty="0">
                <a:solidFill>
                  <a:srgbClr val="002060"/>
                </a:solidFill>
              </a:rPr>
              <a:t> de la </a:t>
            </a:r>
            <a:r>
              <a:rPr lang="en-US" altLang="es-ES" dirty="0" err="1">
                <a:solidFill>
                  <a:srgbClr val="002060"/>
                </a:solidFill>
              </a:rPr>
              <a:t>oficina</a:t>
            </a:r>
            <a:r>
              <a:rPr lang="en-US" altLang="es-ES" dirty="0">
                <a:solidFill>
                  <a:srgbClr val="002060"/>
                </a:solidFill>
              </a:rPr>
              <a:t> principal, el </a:t>
            </a:r>
            <a:r>
              <a:rPr lang="en-US" altLang="es-ES" dirty="0" err="1">
                <a:solidFill>
                  <a:srgbClr val="002060"/>
                </a:solidFill>
              </a:rPr>
              <a:t>número</a:t>
            </a:r>
            <a:r>
              <a:rPr lang="en-US" altLang="es-ES" dirty="0">
                <a:solidFill>
                  <a:srgbClr val="002060"/>
                </a:solidFill>
              </a:rPr>
              <a:t> de </a:t>
            </a:r>
            <a:r>
              <a:rPr lang="en-US" altLang="es-ES" dirty="0" err="1">
                <a:solidFill>
                  <a:srgbClr val="002060"/>
                </a:solidFill>
              </a:rPr>
              <a:t>registro</a:t>
            </a:r>
            <a:r>
              <a:rPr lang="en-US" altLang="es-ES" dirty="0">
                <a:solidFill>
                  <a:srgbClr val="002060"/>
                </a:solidFill>
              </a:rPr>
              <a:t>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s-ES" sz="20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altLang="es-ES" dirty="0" smtClean="0">
                <a:solidFill>
                  <a:srgbClr val="002060"/>
                </a:solidFill>
              </a:rPr>
              <a:t>Entidades sin ánimo de lucro</a:t>
            </a:r>
            <a:r>
              <a:rPr lang="es-ES" altLang="es-ES" dirty="0">
                <a:solidFill>
                  <a:srgbClr val="002060"/>
                </a:solidFill>
              </a:rPr>
              <a:t>: los estatutos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s-ES" altLang="es-ES" sz="20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altLang="es-ES" sz="2000" b="1" dirty="0">
                <a:solidFill>
                  <a:srgbClr val="002060"/>
                </a:solidFill>
                <a:latin typeface="+mn-lt"/>
                <a:cs typeface="+mn-cs"/>
              </a:rPr>
              <a:t>Las </a:t>
            </a:r>
            <a:r>
              <a:rPr lang="en-US" altLang="es-ES" sz="2000" b="1" dirty="0" err="1">
                <a:solidFill>
                  <a:srgbClr val="002060"/>
                </a:solidFill>
                <a:latin typeface="+mn-lt"/>
                <a:cs typeface="+mn-cs"/>
              </a:rPr>
              <a:t>entidades</a:t>
            </a:r>
            <a:r>
              <a:rPr lang="en-US" altLang="es-ES" sz="2000" b="1" dirty="0">
                <a:solidFill>
                  <a:srgbClr val="002060"/>
                </a:solidFill>
                <a:latin typeface="+mn-lt"/>
                <a:cs typeface="+mn-cs"/>
              </a:rPr>
              <a:t> sin </a:t>
            </a:r>
            <a:r>
              <a:rPr lang="en-US" altLang="es-ES" sz="2000" b="1" dirty="0" err="1">
                <a:solidFill>
                  <a:srgbClr val="002060"/>
                </a:solidFill>
                <a:latin typeface="+mn-lt"/>
                <a:cs typeface="+mn-cs"/>
              </a:rPr>
              <a:t>personalidad</a:t>
            </a:r>
            <a:r>
              <a:rPr lang="en-US" altLang="es-ES" sz="2000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s-ES" sz="2000" b="1" dirty="0" err="1">
                <a:solidFill>
                  <a:srgbClr val="002060"/>
                </a:solidFill>
                <a:latin typeface="+mn-lt"/>
                <a:cs typeface="+mn-cs"/>
              </a:rPr>
              <a:t>jurídica</a:t>
            </a:r>
            <a:r>
              <a:rPr lang="en-US" altLang="es-ES" sz="2000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s-ES" sz="2000" b="1" dirty="0" err="1">
                <a:solidFill>
                  <a:srgbClr val="002060"/>
                </a:solidFill>
                <a:latin typeface="+mn-lt"/>
                <a:cs typeface="+mn-cs"/>
              </a:rPr>
              <a:t>pueden</a:t>
            </a:r>
            <a:r>
              <a:rPr lang="en-US" altLang="es-ES" sz="2000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s-ES" sz="2000" b="1" dirty="0" err="1">
                <a:solidFill>
                  <a:srgbClr val="002060"/>
                </a:solidFill>
                <a:latin typeface="+mn-lt"/>
                <a:cs typeface="+mn-cs"/>
              </a:rPr>
              <a:t>participar</a:t>
            </a:r>
            <a:r>
              <a:rPr lang="en-US" altLang="es-ES" sz="2000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s-ES" sz="2000" b="1" dirty="0" err="1">
                <a:solidFill>
                  <a:srgbClr val="002060"/>
                </a:solidFill>
                <a:latin typeface="+mn-lt"/>
                <a:cs typeface="+mn-cs"/>
              </a:rPr>
              <a:t>disponiendo</a:t>
            </a:r>
            <a:r>
              <a:rPr lang="en-US" altLang="es-ES" sz="2000" b="1" dirty="0">
                <a:solidFill>
                  <a:srgbClr val="002060"/>
                </a:solidFill>
                <a:latin typeface="+mn-lt"/>
                <a:cs typeface="+mn-cs"/>
              </a:rPr>
              <a:t> que: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altLang="es-ES" sz="20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altLang="es-ES" dirty="0">
                <a:solidFill>
                  <a:srgbClr val="002060"/>
                </a:solidFill>
              </a:rPr>
              <a:t>Los </a:t>
            </a:r>
            <a:r>
              <a:rPr lang="en-US" altLang="es-ES" dirty="0" err="1">
                <a:solidFill>
                  <a:srgbClr val="002060"/>
                </a:solidFill>
              </a:rPr>
              <a:t>representantes</a:t>
            </a:r>
            <a:r>
              <a:rPr lang="en-US" altLang="es-ES" dirty="0">
                <a:solidFill>
                  <a:srgbClr val="002060"/>
                </a:solidFill>
              </a:rPr>
              <a:t> </a:t>
            </a:r>
            <a:r>
              <a:rPr lang="en-US" altLang="es-ES" dirty="0" err="1">
                <a:solidFill>
                  <a:srgbClr val="002060"/>
                </a:solidFill>
              </a:rPr>
              <a:t>pueden</a:t>
            </a:r>
            <a:r>
              <a:rPr lang="en-US" altLang="es-ES" dirty="0">
                <a:solidFill>
                  <a:srgbClr val="002060"/>
                </a:solidFill>
              </a:rPr>
              <a:t> </a:t>
            </a:r>
            <a:r>
              <a:rPr lang="en-US" altLang="es-ES" dirty="0" err="1">
                <a:solidFill>
                  <a:srgbClr val="002060"/>
                </a:solidFill>
              </a:rPr>
              <a:t>asumir</a:t>
            </a:r>
            <a:r>
              <a:rPr lang="en-US" altLang="es-ES" dirty="0">
                <a:solidFill>
                  <a:srgbClr val="002060"/>
                </a:solidFill>
              </a:rPr>
              <a:t> las </a:t>
            </a:r>
            <a:r>
              <a:rPr lang="en-US" altLang="es-ES" dirty="0" err="1">
                <a:solidFill>
                  <a:srgbClr val="002060"/>
                </a:solidFill>
              </a:rPr>
              <a:t>obligaciones</a:t>
            </a:r>
            <a:r>
              <a:rPr lang="en-US" altLang="es-ES" dirty="0">
                <a:solidFill>
                  <a:srgbClr val="002060"/>
                </a:solidFill>
              </a:rPr>
              <a:t> </a:t>
            </a:r>
            <a:r>
              <a:rPr lang="en-US" altLang="es-ES" dirty="0" err="1">
                <a:solidFill>
                  <a:srgbClr val="002060"/>
                </a:solidFill>
              </a:rPr>
              <a:t>legales</a:t>
            </a:r>
            <a:r>
              <a:rPr lang="en-US" altLang="es-ES" dirty="0">
                <a:solidFill>
                  <a:srgbClr val="002060"/>
                </a:solidFill>
              </a:rPr>
              <a:t> </a:t>
            </a:r>
            <a:r>
              <a:rPr lang="en-US" altLang="es-ES" dirty="0" err="1">
                <a:solidFill>
                  <a:srgbClr val="002060"/>
                </a:solidFill>
              </a:rPr>
              <a:t>en</a:t>
            </a:r>
            <a:r>
              <a:rPr lang="en-US" altLang="es-ES" dirty="0">
                <a:solidFill>
                  <a:srgbClr val="002060"/>
                </a:solidFill>
              </a:rPr>
              <a:t> </a:t>
            </a:r>
            <a:r>
              <a:rPr lang="en-US" altLang="es-ES" dirty="0" err="1">
                <a:solidFill>
                  <a:srgbClr val="002060"/>
                </a:solidFill>
              </a:rPr>
              <a:t>su</a:t>
            </a:r>
            <a:r>
              <a:rPr lang="en-US" altLang="es-ES" dirty="0">
                <a:solidFill>
                  <a:srgbClr val="002060"/>
                </a:solidFill>
              </a:rPr>
              <a:t> </a:t>
            </a:r>
            <a:r>
              <a:rPr lang="en-US" altLang="es-ES" dirty="0" err="1">
                <a:solidFill>
                  <a:srgbClr val="002060"/>
                </a:solidFill>
              </a:rPr>
              <a:t>nombre</a:t>
            </a:r>
            <a:r>
              <a:rPr lang="en-US" altLang="es-ES" dirty="0">
                <a:solidFill>
                  <a:srgbClr val="002060"/>
                </a:solidFill>
              </a:rPr>
              <a:t> y </a:t>
            </a:r>
            <a:r>
              <a:rPr lang="en-US" altLang="es-ES" dirty="0" err="1">
                <a:solidFill>
                  <a:srgbClr val="002060"/>
                </a:solidFill>
              </a:rPr>
              <a:t>pueden</a:t>
            </a:r>
            <a:r>
              <a:rPr lang="en-US" altLang="es-ES" dirty="0">
                <a:solidFill>
                  <a:srgbClr val="002060"/>
                </a:solidFill>
              </a:rPr>
              <a:t> </a:t>
            </a:r>
            <a:r>
              <a:rPr lang="en-US" altLang="es-ES" dirty="0" err="1">
                <a:solidFill>
                  <a:srgbClr val="002060"/>
                </a:solidFill>
              </a:rPr>
              <a:t>ofrecer</a:t>
            </a:r>
            <a:r>
              <a:rPr lang="en-US" altLang="es-ES" dirty="0">
                <a:solidFill>
                  <a:srgbClr val="002060"/>
                </a:solidFill>
              </a:rPr>
              <a:t> las </a:t>
            </a:r>
            <a:r>
              <a:rPr lang="en-US" altLang="es-ES" dirty="0" err="1">
                <a:solidFill>
                  <a:srgbClr val="002060"/>
                </a:solidFill>
              </a:rPr>
              <a:t>mismas</a:t>
            </a:r>
            <a:r>
              <a:rPr lang="en-US" altLang="es-ES" dirty="0">
                <a:solidFill>
                  <a:srgbClr val="002060"/>
                </a:solidFill>
              </a:rPr>
              <a:t> </a:t>
            </a:r>
            <a:r>
              <a:rPr lang="en-US" altLang="es-ES" dirty="0" err="1">
                <a:solidFill>
                  <a:srgbClr val="002060"/>
                </a:solidFill>
              </a:rPr>
              <a:t>garantías</a:t>
            </a:r>
            <a:r>
              <a:rPr lang="en-US" altLang="es-ES" dirty="0">
                <a:solidFill>
                  <a:srgbClr val="002060"/>
                </a:solidFill>
              </a:rPr>
              <a:t> para </a:t>
            </a:r>
            <a:r>
              <a:rPr lang="en-US" altLang="es-ES" dirty="0" err="1">
                <a:solidFill>
                  <a:srgbClr val="002060"/>
                </a:solidFill>
              </a:rPr>
              <a:t>los</a:t>
            </a:r>
            <a:r>
              <a:rPr lang="en-US" altLang="es-ES" dirty="0">
                <a:solidFill>
                  <a:srgbClr val="002060"/>
                </a:solidFill>
              </a:rPr>
              <a:t> </a:t>
            </a:r>
            <a:r>
              <a:rPr lang="en-US" altLang="es-ES" dirty="0" err="1">
                <a:solidFill>
                  <a:srgbClr val="002060"/>
                </a:solidFill>
              </a:rPr>
              <a:t>intereses</a:t>
            </a:r>
            <a:r>
              <a:rPr lang="en-US" altLang="es-ES" dirty="0">
                <a:solidFill>
                  <a:srgbClr val="002060"/>
                </a:solidFill>
              </a:rPr>
              <a:t> </a:t>
            </a:r>
            <a:r>
              <a:rPr lang="en-US" altLang="es-ES" dirty="0" err="1">
                <a:solidFill>
                  <a:srgbClr val="002060"/>
                </a:solidFill>
              </a:rPr>
              <a:t>financieros</a:t>
            </a:r>
            <a:r>
              <a:rPr lang="en-US" altLang="es-ES" dirty="0">
                <a:solidFill>
                  <a:srgbClr val="002060"/>
                </a:solidFill>
              </a:rPr>
              <a:t> de la UE que las </a:t>
            </a:r>
            <a:r>
              <a:rPr lang="en-US" altLang="es-ES" dirty="0" err="1">
                <a:solidFill>
                  <a:srgbClr val="002060"/>
                </a:solidFill>
              </a:rPr>
              <a:t>entidades</a:t>
            </a:r>
            <a:r>
              <a:rPr lang="en-US" altLang="es-ES" dirty="0">
                <a:solidFill>
                  <a:srgbClr val="002060"/>
                </a:solidFill>
              </a:rPr>
              <a:t>  con </a:t>
            </a:r>
            <a:r>
              <a:rPr lang="en-US" altLang="es-ES" dirty="0" err="1">
                <a:solidFill>
                  <a:srgbClr val="002060"/>
                </a:solidFill>
              </a:rPr>
              <a:t>personalidad</a:t>
            </a:r>
            <a:r>
              <a:rPr lang="en-US" altLang="es-ES" dirty="0">
                <a:solidFill>
                  <a:srgbClr val="002060"/>
                </a:solidFill>
              </a:rPr>
              <a:t> </a:t>
            </a:r>
            <a:r>
              <a:rPr lang="en-US" altLang="es-ES" dirty="0" err="1">
                <a:solidFill>
                  <a:srgbClr val="002060"/>
                </a:solidFill>
              </a:rPr>
              <a:t>jurídica</a:t>
            </a:r>
            <a:r>
              <a:rPr lang="en-US" altLang="es-ES" dirty="0">
                <a:solidFill>
                  <a:srgbClr val="002060"/>
                </a:solidFill>
              </a:rPr>
              <a:t>. </a:t>
            </a:r>
            <a:endParaRPr lang="es-ES" alt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2 Rectángulo"/>
          <p:cNvSpPr>
            <a:spLocks noChangeArrowheads="1"/>
          </p:cNvSpPr>
          <p:nvPr/>
        </p:nvSpPr>
        <p:spPr bwMode="auto">
          <a:xfrm>
            <a:off x="323850" y="333375"/>
            <a:ext cx="1320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ES" sz="2200" b="1">
                <a:solidFill>
                  <a:schemeClr val="bg1"/>
                </a:solidFill>
              </a:rPr>
              <a:t>4. El LEAR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59569" y="1700213"/>
            <a:ext cx="8424862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s-ES" sz="2000" b="1" dirty="0">
                <a:solidFill>
                  <a:srgbClr val="002060"/>
                </a:solidFill>
                <a:latin typeface="+mn-lt"/>
                <a:cs typeface="+mn-cs"/>
              </a:rPr>
              <a:t>El LEAR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s-ES" sz="20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•En H2020 la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desginación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del LEAR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es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obligatoria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porque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los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cometidos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del LEAR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han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sido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  <a:cs typeface="+mn-cs"/>
              </a:rPr>
              <a:t>ampliados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+mn-lt"/>
                <a:cs typeface="+mn-cs"/>
              </a:rPr>
              <a:t>Notifica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a la UE de los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cambios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en los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datos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/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estatus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legales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Envía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los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documentos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para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  <a:cs typeface="+mn-cs"/>
              </a:rPr>
              <a:t>comprobación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 de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  <a:cs typeface="+mn-cs"/>
              </a:rPr>
              <a:t>viabilidad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  <a:cs typeface="+mn-cs"/>
              </a:rPr>
              <a:t>financiera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 (FVC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  <a:cs typeface="+mn-cs"/>
              </a:rPr>
              <a:t>en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  <a:cs typeface="+mn-cs"/>
              </a:rPr>
              <a:t>sus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  <a:cs typeface="+mn-cs"/>
              </a:rPr>
              <a:t>siglas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  <a:cs typeface="+mn-cs"/>
              </a:rPr>
              <a:t>en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  <a:cs typeface="+mn-cs"/>
              </a:rPr>
              <a:t>inglés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)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si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son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requeridos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Designa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en el Portal del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Participante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a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las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personas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que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actúan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como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representantes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y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signatarios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legales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de la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organización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y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+mn-lt"/>
                <a:cs typeface="+mn-cs"/>
              </a:rPr>
              <a:t>Designa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en el Portal del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Participante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a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las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personas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que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firman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los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informes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  <a:cs typeface="+mn-cs"/>
              </a:rPr>
              <a:t>financieros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.</a:t>
            </a:r>
            <a:endParaRPr lang="en-US" sz="2000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s-ES" sz="2000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•Al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  <a:cs typeface="+mn-cs"/>
              </a:rPr>
              <a:t>inicio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 de H2020 se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  <a:cs typeface="+mn-cs"/>
              </a:rPr>
              <a:t>realizó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  <a:cs typeface="+mn-cs"/>
              </a:rPr>
              <a:t>una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 re-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  <a:cs typeface="+mn-cs"/>
              </a:rPr>
              <a:t>validación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de los LEAR de FP7 </a:t>
            </a:r>
            <a:r>
              <a:rPr lang="en-US" sz="2000" dirty="0" smtClean="0">
                <a:solidFill>
                  <a:srgbClr val="002060"/>
                </a:solidFill>
                <a:latin typeface="+mn-lt"/>
                <a:cs typeface="+mn-cs"/>
              </a:rPr>
              <a:t>con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cometidos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+mn-lt"/>
                <a:cs typeface="+mn-cs"/>
              </a:rPr>
              <a:t>ampliados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+mn-cs"/>
              </a:rPr>
              <a:t> para H2020</a:t>
            </a:r>
            <a:r>
              <a:rPr lang="en-US" sz="2000" b="1" dirty="0">
                <a:solidFill>
                  <a:srgbClr val="002060"/>
                </a:solidFill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2 Rectángulo"/>
          <p:cNvSpPr>
            <a:spLocks noChangeArrowheads="1"/>
          </p:cNvSpPr>
          <p:nvPr/>
        </p:nvSpPr>
        <p:spPr bwMode="auto">
          <a:xfrm>
            <a:off x="0" y="188913"/>
            <a:ext cx="4311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ES" b="1">
                <a:solidFill>
                  <a:schemeClr val="bg1"/>
                </a:solidFill>
              </a:rPr>
              <a:t>5. Comprobación de la viabilidad financiera</a:t>
            </a:r>
          </a:p>
        </p:txBody>
      </p:sp>
      <p:sp>
        <p:nvSpPr>
          <p:cNvPr id="21508" name="3 Rectángulo"/>
          <p:cNvSpPr>
            <a:spLocks noChangeArrowheads="1"/>
          </p:cNvSpPr>
          <p:nvPr/>
        </p:nvSpPr>
        <p:spPr bwMode="auto">
          <a:xfrm>
            <a:off x="653796" y="1340768"/>
            <a:ext cx="78486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US" altLang="es-ES" sz="2000" dirty="0" smtClean="0">
                <a:solidFill>
                  <a:srgbClr val="002060"/>
                </a:solidFill>
              </a:rPr>
              <a:t>La </a:t>
            </a:r>
            <a:r>
              <a:rPr lang="en-US" altLang="es-ES" sz="2000" dirty="0" err="1">
                <a:solidFill>
                  <a:srgbClr val="002060"/>
                </a:solidFill>
              </a:rPr>
              <a:t>capacidad</a:t>
            </a:r>
            <a:r>
              <a:rPr lang="en-US" altLang="es-ES" sz="2000" dirty="0">
                <a:solidFill>
                  <a:srgbClr val="002060"/>
                </a:solidFill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</a:rPr>
              <a:t>financiera</a:t>
            </a:r>
            <a:r>
              <a:rPr lang="en-US" altLang="es-ES" sz="2000" dirty="0">
                <a:solidFill>
                  <a:srgbClr val="002060"/>
                </a:solidFill>
              </a:rPr>
              <a:t> se </a:t>
            </a:r>
            <a:r>
              <a:rPr lang="en-US" altLang="es-ES" sz="2000" dirty="0" err="1">
                <a:solidFill>
                  <a:srgbClr val="002060"/>
                </a:solidFill>
              </a:rPr>
              <a:t>comprueba</a:t>
            </a:r>
            <a:r>
              <a:rPr lang="en-US" altLang="es-ES" sz="2000" dirty="0">
                <a:solidFill>
                  <a:srgbClr val="002060"/>
                </a:solidFill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</a:rPr>
              <a:t>si</a:t>
            </a:r>
            <a:r>
              <a:rPr lang="en-US" altLang="es-ES" sz="2000" dirty="0">
                <a:solidFill>
                  <a:srgbClr val="002060"/>
                </a:solidFill>
              </a:rPr>
              <a:t>:</a:t>
            </a:r>
          </a:p>
          <a:p>
            <a:pPr algn="just"/>
            <a:endParaRPr lang="es-ES" altLang="es-ES" sz="2000" dirty="0">
              <a:solidFill>
                <a:srgbClr val="00206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altLang="es-ES" sz="2000" dirty="0">
                <a:solidFill>
                  <a:srgbClr val="002060"/>
                </a:solidFill>
              </a:rPr>
              <a:t>El </a:t>
            </a:r>
            <a:r>
              <a:rPr lang="en-US" altLang="es-ES" sz="2000" dirty="0" err="1">
                <a:solidFill>
                  <a:srgbClr val="002060"/>
                </a:solidFill>
              </a:rPr>
              <a:t>beneficiario</a:t>
            </a:r>
            <a:r>
              <a:rPr lang="en-US" altLang="es-ES" sz="2000" dirty="0">
                <a:solidFill>
                  <a:srgbClr val="002060"/>
                </a:solidFill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</a:rPr>
              <a:t>es</a:t>
            </a:r>
            <a:r>
              <a:rPr lang="en-US" altLang="es-ES" sz="2000" dirty="0">
                <a:solidFill>
                  <a:srgbClr val="002060"/>
                </a:solidFill>
              </a:rPr>
              <a:t> el </a:t>
            </a:r>
            <a:r>
              <a:rPr lang="en-US" altLang="es-ES" sz="2000" dirty="0" err="1">
                <a:solidFill>
                  <a:srgbClr val="002060"/>
                </a:solidFill>
              </a:rPr>
              <a:t>coordinador</a:t>
            </a:r>
            <a:r>
              <a:rPr lang="en-US" altLang="es-ES" sz="2000" dirty="0">
                <a:solidFill>
                  <a:srgbClr val="002060"/>
                </a:solidFill>
              </a:rPr>
              <a:t>, y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es-ES" sz="2000" dirty="0">
              <a:solidFill>
                <a:srgbClr val="00206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altLang="es-ES" sz="2000" dirty="0">
                <a:solidFill>
                  <a:srgbClr val="002060"/>
                </a:solidFill>
              </a:rPr>
              <a:t>La </a:t>
            </a:r>
            <a:r>
              <a:rPr lang="en-US" altLang="es-ES" sz="2000" dirty="0" err="1">
                <a:solidFill>
                  <a:srgbClr val="002060"/>
                </a:solidFill>
              </a:rPr>
              <a:t>financiación</a:t>
            </a:r>
            <a:r>
              <a:rPr lang="en-US" altLang="es-ES" sz="2000" dirty="0">
                <a:solidFill>
                  <a:srgbClr val="002060"/>
                </a:solidFill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</a:rPr>
              <a:t>solicitada</a:t>
            </a:r>
            <a:r>
              <a:rPr lang="en-US" altLang="es-ES" sz="2000" dirty="0">
                <a:solidFill>
                  <a:srgbClr val="002060"/>
                </a:solidFill>
              </a:rPr>
              <a:t> a la UE para la </a:t>
            </a:r>
            <a:r>
              <a:rPr lang="en-US" altLang="es-ES" sz="2000" dirty="0" err="1">
                <a:solidFill>
                  <a:srgbClr val="002060"/>
                </a:solidFill>
              </a:rPr>
              <a:t>acción</a:t>
            </a:r>
            <a:r>
              <a:rPr lang="en-US" altLang="es-ES" sz="2000" dirty="0">
                <a:solidFill>
                  <a:srgbClr val="002060"/>
                </a:solidFill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</a:rPr>
              <a:t>es</a:t>
            </a:r>
            <a:r>
              <a:rPr lang="en-US" altLang="es-ES" sz="2000" dirty="0">
                <a:solidFill>
                  <a:srgbClr val="002060"/>
                </a:solidFill>
              </a:rPr>
              <a:t> ≥ 500 000 EUR. </a:t>
            </a:r>
          </a:p>
          <a:p>
            <a:pPr algn="just"/>
            <a:endParaRPr lang="en-US" altLang="es-ES" sz="2000" i="1" dirty="0">
              <a:solidFill>
                <a:srgbClr val="002060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en-US" altLang="es-ES" sz="2000" dirty="0">
                <a:solidFill>
                  <a:srgbClr val="002060"/>
                </a:solidFill>
              </a:rPr>
              <a:t>Los </a:t>
            </a:r>
            <a:r>
              <a:rPr lang="en-US" altLang="es-ES" sz="2000" dirty="0" err="1">
                <a:solidFill>
                  <a:srgbClr val="002060"/>
                </a:solidFill>
              </a:rPr>
              <a:t>solicitantes</a:t>
            </a:r>
            <a:r>
              <a:rPr lang="en-US" altLang="es-ES" sz="2000" dirty="0">
                <a:solidFill>
                  <a:srgbClr val="002060"/>
                </a:solidFill>
              </a:rPr>
              <a:t> de </a:t>
            </a:r>
            <a:r>
              <a:rPr lang="en-US" altLang="es-ES" sz="2000" dirty="0" err="1">
                <a:solidFill>
                  <a:srgbClr val="002060"/>
                </a:solidFill>
              </a:rPr>
              <a:t>subvenciones</a:t>
            </a:r>
            <a:r>
              <a:rPr lang="en-US" altLang="es-ES" sz="2000" dirty="0">
                <a:solidFill>
                  <a:srgbClr val="002060"/>
                </a:solidFill>
              </a:rPr>
              <a:t> </a:t>
            </a:r>
            <a:r>
              <a:rPr lang="en-US" altLang="es-ES" sz="2000" dirty="0" smtClean="0">
                <a:solidFill>
                  <a:srgbClr val="002060"/>
                </a:solidFill>
              </a:rPr>
              <a:t>de un solo </a:t>
            </a:r>
            <a:r>
              <a:rPr lang="en-US" altLang="es-ES" sz="2000" dirty="0" err="1" smtClean="0">
                <a:solidFill>
                  <a:srgbClr val="002060"/>
                </a:solidFill>
              </a:rPr>
              <a:t>beneficiario</a:t>
            </a:r>
            <a:r>
              <a:rPr lang="en-US" altLang="es-ES" sz="2000" dirty="0" smtClean="0">
                <a:solidFill>
                  <a:srgbClr val="002060"/>
                </a:solidFill>
              </a:rPr>
              <a:t> </a:t>
            </a:r>
            <a:r>
              <a:rPr lang="en-US" altLang="es-ES" sz="2000" dirty="0">
                <a:solidFill>
                  <a:srgbClr val="002060"/>
                </a:solidFill>
              </a:rPr>
              <a:t>no se </a:t>
            </a:r>
            <a:r>
              <a:rPr lang="en-US" altLang="es-ES" sz="2000" dirty="0" err="1">
                <a:solidFill>
                  <a:srgbClr val="002060"/>
                </a:solidFill>
              </a:rPr>
              <a:t>consideran</a:t>
            </a:r>
            <a:r>
              <a:rPr lang="en-US" altLang="es-ES" sz="2000" dirty="0">
                <a:solidFill>
                  <a:srgbClr val="002060"/>
                </a:solidFill>
              </a:rPr>
              <a:t> </a:t>
            </a:r>
            <a:r>
              <a:rPr lang="en-US" altLang="es-ES" sz="2000" dirty="0" smtClean="0">
                <a:solidFill>
                  <a:srgbClr val="002060"/>
                </a:solidFill>
              </a:rPr>
              <a:t>“</a:t>
            </a:r>
            <a:r>
              <a:rPr lang="en-US" altLang="es-ES" sz="2000" dirty="0" err="1">
                <a:solidFill>
                  <a:srgbClr val="002060"/>
                </a:solidFill>
              </a:rPr>
              <a:t>coordinadores</a:t>
            </a:r>
            <a:r>
              <a:rPr lang="en-US" altLang="es-ES" sz="2000" dirty="0">
                <a:solidFill>
                  <a:srgbClr val="002060"/>
                </a:solidFill>
              </a:rPr>
              <a:t>”.</a:t>
            </a:r>
          </a:p>
          <a:p>
            <a:pPr algn="just"/>
            <a:endParaRPr lang="en-US" altLang="es-ES" sz="2000" dirty="0">
              <a:solidFill>
                <a:srgbClr val="002060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en-US" altLang="es-ES" sz="2000" dirty="0">
                <a:solidFill>
                  <a:srgbClr val="002060"/>
                </a:solidFill>
              </a:rPr>
              <a:t>La  </a:t>
            </a:r>
            <a:r>
              <a:rPr lang="en-US" altLang="es-ES" sz="2000" dirty="0" err="1">
                <a:solidFill>
                  <a:srgbClr val="002060"/>
                </a:solidFill>
              </a:rPr>
              <a:t>evaluación</a:t>
            </a:r>
            <a:r>
              <a:rPr lang="en-US" altLang="es-ES" sz="2000" dirty="0">
                <a:solidFill>
                  <a:srgbClr val="002060"/>
                </a:solidFill>
              </a:rPr>
              <a:t> de la </a:t>
            </a:r>
            <a:r>
              <a:rPr lang="en-US" altLang="es-ES" sz="2000" dirty="0" err="1" smtClean="0">
                <a:solidFill>
                  <a:srgbClr val="002060"/>
                </a:solidFill>
              </a:rPr>
              <a:t>comprobación</a:t>
            </a:r>
            <a:r>
              <a:rPr lang="en-US" altLang="es-ES" sz="2000" dirty="0" smtClean="0">
                <a:solidFill>
                  <a:srgbClr val="002060"/>
                </a:solidFill>
              </a:rPr>
              <a:t> de </a:t>
            </a:r>
            <a:r>
              <a:rPr lang="en-US" altLang="es-ES" sz="2000" dirty="0" err="1" smtClean="0">
                <a:solidFill>
                  <a:srgbClr val="002060"/>
                </a:solidFill>
              </a:rPr>
              <a:t>viabilidad</a:t>
            </a:r>
            <a:r>
              <a:rPr lang="en-US" altLang="es-ES" sz="2000" dirty="0" smtClean="0">
                <a:solidFill>
                  <a:srgbClr val="002060"/>
                </a:solidFill>
              </a:rPr>
              <a:t> </a:t>
            </a:r>
            <a:r>
              <a:rPr lang="en-US" altLang="es-ES" sz="2000" dirty="0" err="1" smtClean="0">
                <a:solidFill>
                  <a:srgbClr val="002060"/>
                </a:solidFill>
              </a:rPr>
              <a:t>financiera</a:t>
            </a:r>
            <a:r>
              <a:rPr lang="en-US" altLang="es-ES" sz="2000" dirty="0" smtClean="0">
                <a:solidFill>
                  <a:srgbClr val="002060"/>
                </a:solidFill>
              </a:rPr>
              <a:t> se </a:t>
            </a:r>
            <a:r>
              <a:rPr lang="en-US" altLang="es-ES" sz="2000" dirty="0" err="1">
                <a:solidFill>
                  <a:srgbClr val="002060"/>
                </a:solidFill>
              </a:rPr>
              <a:t>lleva</a:t>
            </a:r>
            <a:r>
              <a:rPr lang="en-US" altLang="es-ES" sz="2000" dirty="0">
                <a:solidFill>
                  <a:srgbClr val="002060"/>
                </a:solidFill>
              </a:rPr>
              <a:t> a </a:t>
            </a:r>
            <a:r>
              <a:rPr lang="en-US" altLang="es-ES" sz="2000" dirty="0" err="1">
                <a:solidFill>
                  <a:srgbClr val="002060"/>
                </a:solidFill>
              </a:rPr>
              <a:t>cabo</a:t>
            </a:r>
            <a:r>
              <a:rPr lang="en-US" altLang="es-ES" sz="2000" dirty="0">
                <a:solidFill>
                  <a:srgbClr val="002060"/>
                </a:solidFill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</a:rPr>
              <a:t>por</a:t>
            </a:r>
            <a:r>
              <a:rPr lang="en-US" altLang="es-ES" sz="2000" dirty="0">
                <a:solidFill>
                  <a:srgbClr val="002060"/>
                </a:solidFill>
              </a:rPr>
              <a:t> el REA a </a:t>
            </a:r>
            <a:r>
              <a:rPr lang="en-US" altLang="es-ES" sz="2000" dirty="0" err="1">
                <a:solidFill>
                  <a:srgbClr val="002060"/>
                </a:solidFill>
              </a:rPr>
              <a:t>través</a:t>
            </a:r>
            <a:r>
              <a:rPr lang="en-US" altLang="es-ES" sz="2000" dirty="0">
                <a:solidFill>
                  <a:srgbClr val="002060"/>
                </a:solidFill>
              </a:rPr>
              <a:t> del </a:t>
            </a:r>
            <a:r>
              <a:rPr lang="en-US" altLang="es-ES" sz="2000" dirty="0" err="1">
                <a:solidFill>
                  <a:srgbClr val="002060"/>
                </a:solidFill>
              </a:rPr>
              <a:t>Registro</a:t>
            </a:r>
            <a:r>
              <a:rPr lang="en-US" altLang="es-ES" sz="2000" dirty="0">
                <a:solidFill>
                  <a:srgbClr val="002060"/>
                </a:solidFill>
              </a:rPr>
              <a:t> del </a:t>
            </a:r>
            <a:r>
              <a:rPr lang="en-US" altLang="es-ES" sz="2000" dirty="0" err="1">
                <a:solidFill>
                  <a:srgbClr val="002060"/>
                </a:solidFill>
              </a:rPr>
              <a:t>Beneficiario</a:t>
            </a:r>
            <a:r>
              <a:rPr lang="en-US" altLang="es-ES" sz="2000" dirty="0">
                <a:solidFill>
                  <a:srgbClr val="002060"/>
                </a:solidFill>
              </a:rPr>
              <a:t> y se </a:t>
            </a:r>
            <a:r>
              <a:rPr lang="en-US" altLang="es-ES" sz="2000" dirty="0" err="1">
                <a:solidFill>
                  <a:srgbClr val="002060"/>
                </a:solidFill>
              </a:rPr>
              <a:t>exponen</a:t>
            </a:r>
            <a:r>
              <a:rPr lang="en-US" altLang="es-ES" sz="2000" dirty="0">
                <a:solidFill>
                  <a:srgbClr val="002060"/>
                </a:solidFill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</a:rPr>
              <a:t>los</a:t>
            </a:r>
            <a:r>
              <a:rPr lang="en-US" altLang="es-ES" sz="2000" dirty="0">
                <a:solidFill>
                  <a:srgbClr val="002060"/>
                </a:solidFill>
              </a:rPr>
              <a:t> ratios </a:t>
            </a:r>
            <a:r>
              <a:rPr lang="en-US" altLang="es-ES" sz="2000" dirty="0" smtClean="0">
                <a:solidFill>
                  <a:srgbClr val="002060"/>
                </a:solidFill>
              </a:rPr>
              <a:t>(</a:t>
            </a:r>
            <a:r>
              <a:rPr lang="en-US" altLang="es-ES" sz="2000" dirty="0" err="1" smtClean="0">
                <a:solidFill>
                  <a:srgbClr val="002060"/>
                </a:solidFill>
              </a:rPr>
              <a:t>débil</a:t>
            </a:r>
            <a:r>
              <a:rPr lang="en-US" altLang="es-ES" sz="2000" dirty="0" smtClean="0">
                <a:solidFill>
                  <a:srgbClr val="002060"/>
                </a:solidFill>
              </a:rPr>
              <a:t>; </a:t>
            </a:r>
            <a:r>
              <a:rPr lang="en-US" altLang="es-ES" sz="2000" dirty="0" err="1" smtClean="0">
                <a:solidFill>
                  <a:srgbClr val="002060"/>
                </a:solidFill>
              </a:rPr>
              <a:t>aceptable</a:t>
            </a:r>
            <a:r>
              <a:rPr lang="en-US" altLang="es-ES" sz="2000" dirty="0" smtClean="0">
                <a:solidFill>
                  <a:srgbClr val="002060"/>
                </a:solidFill>
              </a:rPr>
              <a:t>; </a:t>
            </a:r>
            <a:r>
              <a:rPr lang="en-US" altLang="es-ES" sz="2000" dirty="0" err="1" smtClean="0">
                <a:solidFill>
                  <a:srgbClr val="002060"/>
                </a:solidFill>
              </a:rPr>
              <a:t>buena</a:t>
            </a:r>
            <a:r>
              <a:rPr lang="en-US" altLang="es-ES" sz="2000" dirty="0" smtClean="0">
                <a:solidFill>
                  <a:srgbClr val="002060"/>
                </a:solidFill>
              </a:rPr>
              <a:t>) </a:t>
            </a:r>
            <a:r>
              <a:rPr lang="en-US" altLang="es-ES" sz="2000" dirty="0">
                <a:solidFill>
                  <a:srgbClr val="002060"/>
                </a:solidFill>
              </a:rPr>
              <a:t>online.</a:t>
            </a:r>
          </a:p>
          <a:p>
            <a:pPr algn="just"/>
            <a:r>
              <a:rPr lang="en-US" altLang="es-ES" sz="2000" dirty="0">
                <a:solidFill>
                  <a:srgbClr val="002060"/>
                </a:solidFill>
              </a:rPr>
              <a:t> </a:t>
            </a:r>
          </a:p>
          <a:p>
            <a:pPr algn="just">
              <a:buFont typeface="Arial" charset="0"/>
              <a:buChar char="•"/>
            </a:pPr>
            <a:r>
              <a:rPr lang="en-US" altLang="es-ES" sz="2000" dirty="0">
                <a:solidFill>
                  <a:srgbClr val="002060"/>
                </a:solidFill>
              </a:rPr>
              <a:t>Las </a:t>
            </a:r>
            <a:r>
              <a:rPr lang="en-US" altLang="es-ES" sz="2000" dirty="0" err="1">
                <a:solidFill>
                  <a:srgbClr val="002060"/>
                </a:solidFill>
              </a:rPr>
              <a:t>decisiones</a:t>
            </a:r>
            <a:r>
              <a:rPr lang="en-US" altLang="es-ES" sz="2000" dirty="0">
                <a:solidFill>
                  <a:srgbClr val="002060"/>
                </a:solidFill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</a:rPr>
              <a:t>sobre</a:t>
            </a:r>
            <a:r>
              <a:rPr lang="en-US" altLang="es-ES" sz="2000" dirty="0">
                <a:solidFill>
                  <a:srgbClr val="002060"/>
                </a:solidFill>
              </a:rPr>
              <a:t> la </a:t>
            </a:r>
            <a:r>
              <a:rPr lang="en-US" altLang="es-ES" sz="2000" dirty="0" err="1">
                <a:solidFill>
                  <a:srgbClr val="002060"/>
                </a:solidFill>
              </a:rPr>
              <a:t>capacidad</a:t>
            </a:r>
            <a:r>
              <a:rPr lang="en-US" altLang="es-ES" sz="2000" dirty="0">
                <a:solidFill>
                  <a:srgbClr val="002060"/>
                </a:solidFill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</a:rPr>
              <a:t>financiera</a:t>
            </a:r>
            <a:r>
              <a:rPr lang="en-US" altLang="es-ES" sz="2000" dirty="0">
                <a:solidFill>
                  <a:srgbClr val="002060"/>
                </a:solidFill>
              </a:rPr>
              <a:t> (</a:t>
            </a:r>
            <a:r>
              <a:rPr lang="en-US" altLang="es-ES" sz="2000" dirty="0" err="1">
                <a:solidFill>
                  <a:srgbClr val="002060"/>
                </a:solidFill>
              </a:rPr>
              <a:t>basada</a:t>
            </a:r>
            <a:r>
              <a:rPr lang="en-US" altLang="es-ES" sz="2000" dirty="0">
                <a:solidFill>
                  <a:srgbClr val="002060"/>
                </a:solidFill>
              </a:rPr>
              <a:t> en los ratios) se </a:t>
            </a:r>
            <a:r>
              <a:rPr lang="en-US" altLang="es-ES" sz="2000" dirty="0" err="1">
                <a:solidFill>
                  <a:srgbClr val="002060"/>
                </a:solidFill>
              </a:rPr>
              <a:t>toman</a:t>
            </a:r>
            <a:r>
              <a:rPr lang="en-US" altLang="es-ES" sz="2000" dirty="0">
                <a:solidFill>
                  <a:srgbClr val="002060"/>
                </a:solidFill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</a:rPr>
              <a:t>por</a:t>
            </a:r>
            <a:r>
              <a:rPr lang="en-US" altLang="es-ES" sz="2000" dirty="0">
                <a:solidFill>
                  <a:srgbClr val="002060"/>
                </a:solidFill>
              </a:rPr>
              <a:t> el </a:t>
            </a:r>
            <a:r>
              <a:rPr lang="en-US" altLang="es-ES" sz="2000" dirty="0" err="1">
                <a:solidFill>
                  <a:srgbClr val="002060"/>
                </a:solidFill>
              </a:rPr>
              <a:t>Authorising</a:t>
            </a:r>
            <a:r>
              <a:rPr lang="en-US" altLang="es-ES" sz="2000" dirty="0">
                <a:solidFill>
                  <a:srgbClr val="002060"/>
                </a:solidFill>
              </a:rPr>
              <a:t> Officer </a:t>
            </a:r>
            <a:r>
              <a:rPr lang="en-US" altLang="es-ES" sz="2000" dirty="0" smtClean="0">
                <a:solidFill>
                  <a:srgbClr val="002060"/>
                </a:solidFill>
              </a:rPr>
              <a:t>(</a:t>
            </a:r>
            <a:r>
              <a:rPr lang="en-US" altLang="es-ES" sz="2000" dirty="0" err="1" smtClean="0">
                <a:solidFill>
                  <a:srgbClr val="002060"/>
                </a:solidFill>
              </a:rPr>
              <a:t>responsable</a:t>
            </a:r>
            <a:r>
              <a:rPr lang="en-US" altLang="es-ES" sz="2000" dirty="0" smtClean="0">
                <a:solidFill>
                  <a:srgbClr val="002060"/>
                </a:solidFill>
              </a:rPr>
              <a:t> de </a:t>
            </a:r>
            <a:r>
              <a:rPr lang="en-US" altLang="es-ES" sz="2000" dirty="0" err="1" smtClean="0">
                <a:solidFill>
                  <a:srgbClr val="002060"/>
                </a:solidFill>
              </a:rPr>
              <a:t>autorizaciones</a:t>
            </a:r>
            <a:r>
              <a:rPr lang="en-US" altLang="es-ES" sz="2000" dirty="0" smtClean="0">
                <a:solidFill>
                  <a:srgbClr val="002060"/>
                </a:solidFill>
              </a:rPr>
              <a:t>) para </a:t>
            </a:r>
            <a:r>
              <a:rPr lang="en-US" altLang="es-ES" sz="2000" dirty="0" err="1">
                <a:solidFill>
                  <a:srgbClr val="002060"/>
                </a:solidFill>
              </a:rPr>
              <a:t>cada</a:t>
            </a:r>
            <a:r>
              <a:rPr lang="en-US" altLang="es-ES" sz="2000" dirty="0">
                <a:solidFill>
                  <a:srgbClr val="002060"/>
                </a:solidFill>
              </a:rPr>
              <a:t> </a:t>
            </a:r>
            <a:r>
              <a:rPr lang="en-US" altLang="es-ES" sz="2000" dirty="0" err="1">
                <a:solidFill>
                  <a:srgbClr val="002060"/>
                </a:solidFill>
              </a:rPr>
              <a:t>subvención</a:t>
            </a:r>
            <a:r>
              <a:rPr lang="en-US" altLang="es-ES" sz="2000" dirty="0">
                <a:solidFill>
                  <a:srgbClr val="002060"/>
                </a:solidFill>
              </a:rPr>
              <a:t> </a:t>
            </a:r>
            <a:r>
              <a:rPr lang="en-US" altLang="es-ES" sz="2000" dirty="0" smtClean="0">
                <a:solidFill>
                  <a:srgbClr val="002060"/>
                </a:solidFill>
              </a:rPr>
              <a:t>individual.</a:t>
            </a:r>
            <a:endParaRPr lang="en-US" altLang="es-E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2 Rectángulo"/>
          <p:cNvSpPr>
            <a:spLocks noChangeArrowheads="1"/>
          </p:cNvSpPr>
          <p:nvPr/>
        </p:nvSpPr>
        <p:spPr bwMode="auto">
          <a:xfrm>
            <a:off x="323850" y="333375"/>
            <a:ext cx="2368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ES" b="1">
                <a:solidFill>
                  <a:schemeClr val="bg1"/>
                </a:solidFill>
              </a:rPr>
              <a:t>5. Documentos de guía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26591" y="1998126"/>
            <a:ext cx="7489825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 smtClean="0">
                <a:solidFill>
                  <a:srgbClr val="002060"/>
                </a:solidFill>
                <a:latin typeface="+mj-lt"/>
                <a:cs typeface="+mn-cs"/>
              </a:rPr>
              <a:t>En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cs typeface="+mn-cs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+mn-cs"/>
              </a:rPr>
              <a:t>el Portal del </a:t>
            </a:r>
            <a:r>
              <a:rPr lang="en-US" sz="2000" dirty="0" err="1" smtClean="0">
                <a:solidFill>
                  <a:srgbClr val="002060"/>
                </a:solidFill>
                <a:latin typeface="+mj-lt"/>
                <a:cs typeface="+mn-cs"/>
              </a:rPr>
              <a:t>Participante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cs typeface="+mn-cs"/>
              </a:rPr>
              <a:t> se ha </a:t>
            </a:r>
            <a:r>
              <a:rPr lang="en-US" sz="2000" dirty="0" err="1" smtClean="0">
                <a:solidFill>
                  <a:srgbClr val="002060"/>
                </a:solidFill>
                <a:latin typeface="+mj-lt"/>
                <a:cs typeface="+mn-cs"/>
              </a:rPr>
              <a:t>publicado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cs typeface="+mn-cs"/>
              </a:rPr>
              <a:t> un</a:t>
            </a:r>
            <a:r>
              <a:rPr lang="es-ES" sz="2000" dirty="0" smtClean="0">
                <a:solidFill>
                  <a:srgbClr val="002060"/>
                </a:solidFill>
                <a:latin typeface="+mj-lt"/>
                <a:cs typeface="+mn-cs"/>
              </a:rPr>
              <a:t> </a:t>
            </a:r>
            <a:r>
              <a:rPr lang="es-ES" sz="2000" dirty="0">
                <a:solidFill>
                  <a:srgbClr val="002060"/>
                </a:solidFill>
                <a:latin typeface="+mj-lt"/>
                <a:cs typeface="+mn-cs"/>
              </a:rPr>
              <a:t>Manual de Subvenciones de </a:t>
            </a:r>
            <a:r>
              <a:rPr lang="es-ES" sz="2000" dirty="0" smtClean="0">
                <a:solidFill>
                  <a:srgbClr val="002060"/>
                </a:solidFill>
                <a:latin typeface="+mj-lt"/>
                <a:cs typeface="+mn-cs"/>
              </a:rPr>
              <a:t>H2020. Además pueden encontrarse todos los documentos de referencia necesarios para participar en H2020:</a:t>
            </a:r>
            <a:endParaRPr lang="en-US" sz="2000" dirty="0" smtClean="0">
              <a:solidFill>
                <a:srgbClr val="002060"/>
              </a:solidFill>
              <a:latin typeface="+mj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2060"/>
                </a:solidFill>
                <a:latin typeface="+mj-lt"/>
                <a:cs typeface="+mn-cs"/>
              </a:rPr>
              <a:t> </a:t>
            </a:r>
            <a:r>
              <a:rPr lang="es-ES" sz="2000" dirty="0">
                <a:solidFill>
                  <a:srgbClr val="002060"/>
                </a:solidFill>
                <a:latin typeface="+mj-lt"/>
                <a:cs typeface="+mn-cs"/>
              </a:rPr>
              <a:t>(</a:t>
            </a:r>
            <a:r>
              <a:rPr lang="es-ES" sz="2000" dirty="0">
                <a:solidFill>
                  <a:srgbClr val="002060"/>
                </a:solidFill>
                <a:latin typeface="+mj-lt"/>
                <a:cs typeface="+mn-cs"/>
                <a:hlinkClick r:id="rId3"/>
              </a:rPr>
              <a:t>http://ec.europa.eu/research/participants/portal/desktop/en/funding/reference_docs.html#h2020-grants-manual-lev</a:t>
            </a:r>
            <a:r>
              <a:rPr lang="es-ES" sz="2000" dirty="0">
                <a:solidFill>
                  <a:srgbClr val="002060"/>
                </a:solidFill>
                <a:latin typeface="+mj-lt"/>
                <a:cs typeface="+mn-cs"/>
              </a:rPr>
              <a:t> )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002060"/>
              </a:solidFill>
              <a:latin typeface="+mj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 smtClean="0">
                <a:solidFill>
                  <a:srgbClr val="002060"/>
                </a:solidFill>
                <a:latin typeface="+mj-lt"/>
                <a:cs typeface="+mn-cs"/>
              </a:rPr>
              <a:t>Incluye</a:t>
            </a:r>
            <a:r>
              <a:rPr lang="en-US" sz="2000" dirty="0" smtClean="0">
                <a:solidFill>
                  <a:srgbClr val="002060"/>
                </a:solidFill>
                <a:latin typeface="+mj-lt"/>
                <a:cs typeface="+mn-cs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+mj-lt"/>
                <a:cs typeface="+mn-cs"/>
              </a:rPr>
              <a:t>una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+mn-cs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+mj-lt"/>
                <a:cs typeface="+mn-cs"/>
              </a:rPr>
              <a:t>sección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+mn-cs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+mj-lt"/>
                <a:cs typeface="+mn-cs"/>
              </a:rPr>
              <a:t>dedicada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+mn-cs"/>
              </a:rPr>
              <a:t> a las </a:t>
            </a:r>
            <a:r>
              <a:rPr lang="en-US" sz="2000" dirty="0" err="1">
                <a:solidFill>
                  <a:srgbClr val="002060"/>
                </a:solidFill>
                <a:latin typeface="+mj-lt"/>
                <a:cs typeface="+mn-cs"/>
              </a:rPr>
              <a:t>reglas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+mn-cs"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latin typeface="+mj-lt"/>
                <a:cs typeface="+mn-cs"/>
              </a:rPr>
              <a:t>validación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+mn-cs"/>
              </a:rPr>
              <a:t> legal y </a:t>
            </a:r>
            <a:r>
              <a:rPr lang="en-US" sz="2000" dirty="0" err="1">
                <a:solidFill>
                  <a:srgbClr val="002060"/>
                </a:solidFill>
                <a:latin typeface="+mj-lt"/>
                <a:cs typeface="+mn-cs"/>
              </a:rPr>
              <a:t>financiera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+mn-cs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+mj-lt"/>
                <a:cs typeface="+mn-cs"/>
              </a:rPr>
              <a:t>así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+mn-cs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+mj-lt"/>
                <a:cs typeface="+mn-cs"/>
              </a:rPr>
              <a:t>como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+mn-cs"/>
              </a:rPr>
              <a:t> al </a:t>
            </a:r>
            <a:r>
              <a:rPr lang="en-US" sz="2000" dirty="0" err="1">
                <a:solidFill>
                  <a:srgbClr val="002060"/>
                </a:solidFill>
                <a:latin typeface="+mj-lt"/>
                <a:cs typeface="+mn-cs"/>
              </a:rPr>
              <a:t>rol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+mn-cs"/>
              </a:rPr>
              <a:t> del LEAR y </a:t>
            </a:r>
            <a:r>
              <a:rPr lang="en-US" sz="2000" dirty="0" err="1">
                <a:solidFill>
                  <a:srgbClr val="002060"/>
                </a:solidFill>
                <a:latin typeface="+mj-lt"/>
                <a:cs typeface="+mn-cs"/>
              </a:rPr>
              <a:t>sus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+mn-cs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+mj-lt"/>
                <a:cs typeface="+mn-cs"/>
              </a:rPr>
              <a:t>tareas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+mn-cs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2 Rectángulo"/>
          <p:cNvSpPr>
            <a:spLocks noChangeArrowheads="1"/>
          </p:cNvSpPr>
          <p:nvPr/>
        </p:nvSpPr>
        <p:spPr bwMode="auto">
          <a:xfrm>
            <a:off x="467544" y="1628800"/>
            <a:ext cx="3768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ES" b="1" dirty="0">
                <a:solidFill>
                  <a:srgbClr val="0C2150"/>
                </a:solidFill>
              </a:rPr>
              <a:t>1. Flujo de trabajo en la validación (1)</a:t>
            </a:r>
          </a:p>
        </p:txBody>
      </p:sp>
      <p:sp>
        <p:nvSpPr>
          <p:cNvPr id="8" name="7 Pentágono"/>
          <p:cNvSpPr/>
          <p:nvPr/>
        </p:nvSpPr>
        <p:spPr>
          <a:xfrm>
            <a:off x="467544" y="2636912"/>
            <a:ext cx="1440160" cy="1080120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2"/>
                </a:solidFill>
              </a:rPr>
              <a:t>REGISTRO</a:t>
            </a:r>
          </a:p>
        </p:txBody>
      </p:sp>
      <p:sp>
        <p:nvSpPr>
          <p:cNvPr id="9" name="8 Pentágono"/>
          <p:cNvSpPr/>
          <p:nvPr/>
        </p:nvSpPr>
        <p:spPr>
          <a:xfrm>
            <a:off x="2267744" y="2636912"/>
            <a:ext cx="1440160" cy="1080120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>
                <a:solidFill>
                  <a:srgbClr val="1F497D"/>
                </a:solidFill>
              </a:rPr>
              <a:t>Existencia jurídica y datos del programa si fuera necesario</a:t>
            </a:r>
          </a:p>
        </p:txBody>
      </p:sp>
      <p:sp>
        <p:nvSpPr>
          <p:cNvPr id="10" name="9 Pentágono"/>
          <p:cNvSpPr/>
          <p:nvPr/>
        </p:nvSpPr>
        <p:spPr>
          <a:xfrm>
            <a:off x="4067944" y="2636912"/>
            <a:ext cx="1440160" cy="1080120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2"/>
                </a:solidFill>
              </a:rPr>
              <a:t>Validación</a:t>
            </a:r>
          </a:p>
        </p:txBody>
      </p:sp>
      <p:sp>
        <p:nvSpPr>
          <p:cNvPr id="11" name="10 Pentágono"/>
          <p:cNvSpPr/>
          <p:nvPr/>
        </p:nvSpPr>
        <p:spPr>
          <a:xfrm>
            <a:off x="5796136" y="2636912"/>
            <a:ext cx="1440160" cy="1080120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2"/>
                </a:solidFill>
              </a:rPr>
              <a:t>LEAR</a:t>
            </a:r>
          </a:p>
        </p:txBody>
      </p:sp>
      <p:sp>
        <p:nvSpPr>
          <p:cNvPr id="12" name="11 Pentágono"/>
          <p:cNvSpPr/>
          <p:nvPr/>
        </p:nvSpPr>
        <p:spPr>
          <a:xfrm>
            <a:off x="7524328" y="2636912"/>
            <a:ext cx="1440160" cy="1080120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2"/>
                </a:solidFill>
              </a:rPr>
              <a:t>FVC</a:t>
            </a:r>
          </a:p>
        </p:txBody>
      </p:sp>
      <p:sp>
        <p:nvSpPr>
          <p:cNvPr id="13" name="12 Elipse"/>
          <p:cNvSpPr/>
          <p:nvPr/>
        </p:nvSpPr>
        <p:spPr>
          <a:xfrm>
            <a:off x="179512" y="4005064"/>
            <a:ext cx="1656184" cy="144016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</a:rPr>
              <a:t>Nuevos participantes a través del Registro del Beneficiario en el Portal del Participante</a:t>
            </a:r>
          </a:p>
        </p:txBody>
      </p:sp>
      <p:sp>
        <p:nvSpPr>
          <p:cNvPr id="14" name="13 Elipse"/>
          <p:cNvSpPr/>
          <p:nvPr/>
        </p:nvSpPr>
        <p:spPr>
          <a:xfrm>
            <a:off x="1979712" y="4005064"/>
            <a:ext cx="1656184" cy="144016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</a:rPr>
              <a:t>En base a los documentos </a:t>
            </a:r>
            <a:r>
              <a:rPr lang="es-ES" sz="1200" b="1" dirty="0" smtClean="0">
                <a:solidFill>
                  <a:schemeClr val="tx1"/>
                </a:solidFill>
              </a:rPr>
              <a:t>la Comisión valida </a:t>
            </a:r>
            <a:r>
              <a:rPr lang="es-ES" sz="1200" b="1" dirty="0">
                <a:solidFill>
                  <a:schemeClr val="tx1"/>
                </a:solidFill>
              </a:rPr>
              <a:t>los datos</a:t>
            </a:r>
          </a:p>
        </p:txBody>
      </p:sp>
      <p:sp>
        <p:nvSpPr>
          <p:cNvPr id="15" name="14 Elipse"/>
          <p:cNvSpPr/>
          <p:nvPr/>
        </p:nvSpPr>
        <p:spPr>
          <a:xfrm>
            <a:off x="3779912" y="4005064"/>
            <a:ext cx="1656184" cy="144016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</a:rPr>
              <a:t>Atribución de un </a:t>
            </a:r>
            <a:r>
              <a:rPr lang="es-ES" sz="1200" b="1" dirty="0" smtClean="0">
                <a:solidFill>
                  <a:schemeClr val="tx1"/>
                </a:solidFill>
              </a:rPr>
              <a:t>estatus </a:t>
            </a:r>
            <a:r>
              <a:rPr lang="es-ES" sz="1200" b="1" dirty="0">
                <a:solidFill>
                  <a:schemeClr val="tx1"/>
                </a:solidFill>
              </a:rPr>
              <a:t>y validación del número PIC</a:t>
            </a:r>
          </a:p>
        </p:txBody>
      </p:sp>
      <p:sp>
        <p:nvSpPr>
          <p:cNvPr id="16" name="15 Elipse"/>
          <p:cNvSpPr/>
          <p:nvPr/>
        </p:nvSpPr>
        <p:spPr>
          <a:xfrm>
            <a:off x="5508104" y="4005064"/>
            <a:ext cx="1656184" cy="144016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</a:rPr>
              <a:t>Proceso de designación obligatorio del  </a:t>
            </a:r>
            <a:r>
              <a:rPr lang="es-ES" sz="1200" b="1" dirty="0" smtClean="0">
                <a:solidFill>
                  <a:schemeClr val="tx1"/>
                </a:solidFill>
              </a:rPr>
              <a:t>LEAR* </a:t>
            </a:r>
            <a:r>
              <a:rPr lang="es-ES" sz="1200" b="1" dirty="0">
                <a:solidFill>
                  <a:schemeClr val="tx1"/>
                </a:solidFill>
              </a:rPr>
              <a:t>en base a firma “blue-</a:t>
            </a:r>
            <a:r>
              <a:rPr lang="es-ES" sz="1200" b="1" dirty="0" err="1">
                <a:solidFill>
                  <a:schemeClr val="tx1"/>
                </a:solidFill>
              </a:rPr>
              <a:t>ink</a:t>
            </a:r>
            <a:r>
              <a:rPr lang="es-ES" sz="1200" b="1" dirty="0" smtClean="0">
                <a:solidFill>
                  <a:schemeClr val="tx1"/>
                </a:solidFill>
              </a:rPr>
              <a:t>”( en tinta azul)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7308304" y="4005064"/>
            <a:ext cx="1656184" cy="144016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</a:rPr>
              <a:t>Si fuera necesario, comprobación de la viabilidad financiera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007604" y="6165304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0C2150"/>
                </a:solidFill>
              </a:rPr>
              <a:t>*LEAR: Representante legal designado por la entidad</a:t>
            </a:r>
            <a:endParaRPr lang="es-ES" dirty="0">
              <a:solidFill>
                <a:srgbClr val="0C21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2 Rectángulo"/>
          <p:cNvSpPr>
            <a:spLocks noChangeArrowheads="1"/>
          </p:cNvSpPr>
          <p:nvPr/>
        </p:nvSpPr>
        <p:spPr bwMode="auto">
          <a:xfrm>
            <a:off x="395288" y="1466850"/>
            <a:ext cx="3768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ES" b="1" dirty="0">
                <a:solidFill>
                  <a:srgbClr val="0C2150"/>
                </a:solidFill>
              </a:rPr>
              <a:t>1. Flujo de trabajo en la validación (2)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95288" y="1341438"/>
            <a:ext cx="7777162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La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validación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de un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participante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es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única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y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tiene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validez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a lo largo de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todos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los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programas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de R&amp;I y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otros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(FP7, H2020, COSME,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Programa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Salud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Educación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y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Cultura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…).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•Durante la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validación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una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entidad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jurídica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, 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los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servicios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validación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de la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Agencia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Ejecutiva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Investigación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(REA RV o 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Research Executive Agency-Validation 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Services)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verifican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:</a:t>
            </a:r>
            <a:endParaRPr lang="en-US" sz="20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00050" indent="-4000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La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existencia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legal,</a:t>
            </a:r>
          </a:p>
          <a:p>
            <a:pPr marL="400050" indent="-4000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El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estatus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de un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solicitante</a:t>
            </a:r>
            <a:endParaRPr lang="en-US" sz="20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00050" indent="-4000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El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representante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legal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designado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por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la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entidad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(Legal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Entitity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Appointed 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Representative, LEAR) 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y 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la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extensión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de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su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  <a:cs typeface="+mn-cs"/>
              </a:rPr>
              <a:t>mandato</a:t>
            </a:r>
            <a:endParaRPr lang="en-US" sz="20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00050" indent="-4000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La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viabilidad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financiera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(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cuando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sea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requerida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)</a:t>
            </a:r>
          </a:p>
          <a:p>
            <a:pPr marL="400050" indent="-4000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endParaRPr lang="en-US" sz="200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2"/>
                </a:solidFill>
                <a:latin typeface="+mn-lt"/>
                <a:cs typeface="+mn-cs"/>
              </a:rPr>
              <a:t>•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La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validación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es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normalmente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llevada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a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cabo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sobre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la base de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documentos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apoyo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39750" y="1720850"/>
            <a:ext cx="7920038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s-ES" sz="2000" b="1" dirty="0">
              <a:solidFill>
                <a:srgbClr val="10204C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10204C"/>
                </a:solidFill>
                <a:latin typeface="+mn-lt"/>
                <a:cs typeface="+mn-cs"/>
              </a:rPr>
              <a:t>•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El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proceso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registro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se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realiza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a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través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del Portal del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Participantes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2"/>
                </a:solidFill>
                <a:latin typeface="+mn-lt"/>
                <a:cs typeface="+mn-cs"/>
                <a:hlinkClick r:id="rId3"/>
              </a:rPr>
              <a:t>http://ec.europa.eu/research/participants/portal/</a:t>
            </a:r>
            <a:r>
              <a:rPr lang="es-ES" sz="2000" dirty="0">
                <a:solidFill>
                  <a:schemeClr val="tx2"/>
                </a:solidFill>
                <a:latin typeface="+mn-lt"/>
                <a:cs typeface="+mn-cs"/>
              </a:rPr>
              <a:t>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s-ES" sz="200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•Para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acceder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al Portal del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Participante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una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entidad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necesita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crear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una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cuenta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en el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Servicio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autenticación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de la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Comisión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Europea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(European commission authentication service , ECAS).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•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Cuando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empiece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el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registro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una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entidad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necesita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en primer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lugar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basándose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en el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nombre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jurídico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y/o VAT,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asegurarse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de que no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aparece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ya</a:t>
            </a:r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 en la base de </a:t>
            </a:r>
            <a:r>
              <a:rPr lang="en-US" sz="2000" dirty="0" err="1">
                <a:solidFill>
                  <a:schemeClr val="tx2"/>
                </a:solidFill>
                <a:latin typeface="+mn-lt"/>
                <a:cs typeface="+mn-cs"/>
              </a:rPr>
              <a:t>datos</a:t>
            </a:r>
            <a:endParaRPr lang="en-US" sz="20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6148" name="3 Rectángulo"/>
          <p:cNvSpPr>
            <a:spLocks noChangeArrowheads="1"/>
          </p:cNvSpPr>
          <p:nvPr/>
        </p:nvSpPr>
        <p:spPr bwMode="auto">
          <a:xfrm>
            <a:off x="539750" y="1282700"/>
            <a:ext cx="2557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ES" b="1" dirty="0">
                <a:solidFill>
                  <a:srgbClr val="10204C"/>
                </a:solidFill>
              </a:rPr>
              <a:t>2. Proceso de registro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2 Rectángulo"/>
          <p:cNvSpPr>
            <a:spLocks noChangeArrowheads="1"/>
          </p:cNvSpPr>
          <p:nvPr/>
        </p:nvSpPr>
        <p:spPr bwMode="auto">
          <a:xfrm>
            <a:off x="179512" y="1098550"/>
            <a:ext cx="2557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ES" b="1" dirty="0">
                <a:solidFill>
                  <a:srgbClr val="10204C"/>
                </a:solidFill>
              </a:rPr>
              <a:t>2. Proceso de registro (2)</a:t>
            </a:r>
          </a:p>
        </p:txBody>
      </p:sp>
      <p:sp>
        <p:nvSpPr>
          <p:cNvPr id="7173" name="4 Rectángulo"/>
          <p:cNvSpPr>
            <a:spLocks noChangeArrowheads="1"/>
          </p:cNvSpPr>
          <p:nvPr/>
        </p:nvSpPr>
        <p:spPr bwMode="auto">
          <a:xfrm>
            <a:off x="0" y="1125538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s-ES" altLang="es-ES" dirty="0" smtClean="0"/>
          </a:p>
          <a:p>
            <a:r>
              <a:rPr lang="es-ES" altLang="es-ES" sz="2000" b="1" dirty="0" smtClean="0">
                <a:solidFill>
                  <a:schemeClr val="tx2"/>
                </a:solidFill>
              </a:rPr>
              <a:t>Página </a:t>
            </a:r>
            <a:r>
              <a:rPr lang="es-ES" altLang="es-ES" sz="2000" b="1" dirty="0">
                <a:solidFill>
                  <a:schemeClr val="tx2"/>
                </a:solidFill>
              </a:rPr>
              <a:t>de Bienvenida (introduzca el Nombre, VAT, número de Registro)</a:t>
            </a:r>
          </a:p>
          <a:p>
            <a:endParaRPr lang="es-ES" alt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8035255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2 Rectángulo"/>
          <p:cNvSpPr>
            <a:spLocks noChangeArrowheads="1"/>
          </p:cNvSpPr>
          <p:nvPr/>
        </p:nvSpPr>
        <p:spPr bwMode="auto">
          <a:xfrm>
            <a:off x="395536" y="1098550"/>
            <a:ext cx="2557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ES" b="1" dirty="0">
                <a:solidFill>
                  <a:srgbClr val="10204C"/>
                </a:solidFill>
              </a:rPr>
              <a:t>2. Proceso de registro (3)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65446"/>
            <a:ext cx="7560840" cy="5392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2 Rectángulo"/>
          <p:cNvSpPr>
            <a:spLocks noChangeArrowheads="1"/>
          </p:cNvSpPr>
          <p:nvPr/>
        </p:nvSpPr>
        <p:spPr bwMode="auto">
          <a:xfrm>
            <a:off x="323849" y="555321"/>
            <a:ext cx="2557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ES" b="1" dirty="0">
                <a:solidFill>
                  <a:schemeClr val="bg1"/>
                </a:solidFill>
              </a:rPr>
              <a:t>2. Proceso de registro (4)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558032"/>
            <a:ext cx="6552728" cy="529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2 Rectángulo"/>
          <p:cNvSpPr>
            <a:spLocks noChangeArrowheads="1"/>
          </p:cNvSpPr>
          <p:nvPr/>
        </p:nvSpPr>
        <p:spPr bwMode="auto">
          <a:xfrm>
            <a:off x="323850" y="333375"/>
            <a:ext cx="2557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ES" b="1">
                <a:solidFill>
                  <a:schemeClr val="bg1"/>
                </a:solidFill>
              </a:rPr>
              <a:t>2. Proceso de registro (5)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340768"/>
            <a:ext cx="7704856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2 Rectángulo"/>
          <p:cNvSpPr>
            <a:spLocks noChangeArrowheads="1"/>
          </p:cNvSpPr>
          <p:nvPr/>
        </p:nvSpPr>
        <p:spPr bwMode="auto">
          <a:xfrm>
            <a:off x="323850" y="333375"/>
            <a:ext cx="2557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ES" b="1" dirty="0">
                <a:solidFill>
                  <a:schemeClr val="bg1"/>
                </a:solidFill>
              </a:rPr>
              <a:t>2. Proceso de registro </a:t>
            </a:r>
            <a:r>
              <a:rPr lang="es-ES" altLang="es-ES" b="1" dirty="0" smtClean="0">
                <a:solidFill>
                  <a:schemeClr val="bg1"/>
                </a:solidFill>
              </a:rPr>
              <a:t>(6)</a:t>
            </a:r>
            <a:endParaRPr lang="es-ES" altLang="es-ES" b="1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556792"/>
            <a:ext cx="6984776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stro_Validació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Registro_Validación</Template>
  <TotalTime>443</TotalTime>
  <Words>994</Words>
  <Application>Microsoft Office PowerPoint</Application>
  <PresentationFormat>Presentación en pantalla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Registro_Validación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Ana María Pérez Moreno</cp:lastModifiedBy>
  <cp:revision>26</cp:revision>
  <dcterms:created xsi:type="dcterms:W3CDTF">2015-10-29T17:47:23Z</dcterms:created>
  <dcterms:modified xsi:type="dcterms:W3CDTF">2017-06-27T10:28:24Z</dcterms:modified>
</cp:coreProperties>
</file>